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40"/>
  </p:notesMasterIdLst>
  <p:handoutMasterIdLst>
    <p:handoutMasterId r:id="rId41"/>
  </p:handoutMasterIdLst>
  <p:sldIdLst>
    <p:sldId id="739" r:id="rId6"/>
    <p:sldId id="905" r:id="rId7"/>
    <p:sldId id="906" r:id="rId8"/>
    <p:sldId id="907" r:id="rId9"/>
    <p:sldId id="908" r:id="rId10"/>
    <p:sldId id="909" r:id="rId11"/>
    <p:sldId id="910" r:id="rId12"/>
    <p:sldId id="911" r:id="rId13"/>
    <p:sldId id="912" r:id="rId14"/>
    <p:sldId id="920" r:id="rId15"/>
    <p:sldId id="913" r:id="rId16"/>
    <p:sldId id="919" r:id="rId17"/>
    <p:sldId id="914" r:id="rId18"/>
    <p:sldId id="921" r:id="rId19"/>
    <p:sldId id="915" r:id="rId20"/>
    <p:sldId id="916" r:id="rId21"/>
    <p:sldId id="918" r:id="rId22"/>
    <p:sldId id="922" r:id="rId23"/>
    <p:sldId id="917" r:id="rId24"/>
    <p:sldId id="934" r:id="rId25"/>
    <p:sldId id="923" r:id="rId26"/>
    <p:sldId id="931" r:id="rId27"/>
    <p:sldId id="933" r:id="rId28"/>
    <p:sldId id="927" r:id="rId29"/>
    <p:sldId id="935" r:id="rId30"/>
    <p:sldId id="936" r:id="rId31"/>
    <p:sldId id="924" r:id="rId32"/>
    <p:sldId id="925" r:id="rId33"/>
    <p:sldId id="926" r:id="rId34"/>
    <p:sldId id="930" r:id="rId35"/>
    <p:sldId id="904" r:id="rId36"/>
    <p:sldId id="929" r:id="rId37"/>
    <p:sldId id="932" r:id="rId38"/>
    <p:sldId id="928" r:id="rId39"/>
  </p:sldIdLst>
  <p:sldSz cx="9144000" cy="5143500" type="screen16x9"/>
  <p:notesSz cx="6858000" cy="9144000"/>
  <p:defaultTextStyle>
    <a:defPPr>
      <a:defRPr lang="de-DE"/>
    </a:defPPr>
    <a:lvl1pPr marL="0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8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7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6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6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34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72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12" algn="l" defTabSz="9142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6" orient="horz" pos="3026">
          <p15:clr>
            <a:srgbClr val="A4A3A4"/>
          </p15:clr>
        </p15:guide>
        <p15:guide id="17" orient="horz" pos="2187">
          <p15:clr>
            <a:srgbClr val="A4A3A4"/>
          </p15:clr>
        </p15:guide>
        <p15:guide id="18" pos="50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9337"/>
    <a:srgbClr val="003478"/>
    <a:srgbClr val="F6861F"/>
    <a:srgbClr val="FF2F92"/>
    <a:srgbClr val="B5CE2F"/>
    <a:srgbClr val="00043D"/>
    <a:srgbClr val="D9D9D9"/>
    <a:srgbClr val="63B6D1"/>
    <a:srgbClr val="96004F"/>
    <a:srgbClr val="E3E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1" autoAdjust="0"/>
    <p:restoredTop sz="96928" autoAdjust="0"/>
  </p:normalViewPr>
  <p:slideViewPr>
    <p:cSldViewPr snapToGrid="0" showGuides="1">
      <p:cViewPr varScale="1">
        <p:scale>
          <a:sx n="248" d="100"/>
          <a:sy n="248" d="100"/>
        </p:scale>
        <p:origin x="520" y="192"/>
      </p:cViewPr>
      <p:guideLst>
        <p:guide orient="horz" pos="3026"/>
        <p:guide orient="horz" pos="2187"/>
        <p:guide pos="50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 varScale="1">
      <p:scale>
        <a:sx n="100" d="100"/>
        <a:sy n="100" d="100"/>
      </p:scale>
      <p:origin x="0" y="-7896"/>
    </p:cViewPr>
  </p:sorter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DFC28-C943-424B-A357-4E632BF1475A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35B35-3DED-4B8A-9D8B-995A940E8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26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15947-BCF0-094D-878C-3EFC6D6E0CA4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F013-A536-E64D-B719-61DA369D9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7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us move to the second topic</a:t>
            </a:r>
            <a:r>
              <a:rPr lang="en-US" altLang="zh-CN" baseline="0" dirty="0"/>
              <a:t>:</a:t>
            </a:r>
            <a:r>
              <a:rPr lang="zh-CN" altLang="en-US" baseline="0" dirty="0"/>
              <a:t> </a:t>
            </a:r>
            <a:r>
              <a:rPr lang="en-US" baseline="0" dirty="0"/>
              <a:t>‘Foundation Models’ for sequential decision making</a:t>
            </a:r>
            <a:r>
              <a:rPr lang="en-US" altLang="zh-CN" baseline="0" dirty="0"/>
              <a:t>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Foundation Models typically refer</a:t>
            </a:r>
            <a:r>
              <a:rPr lang="zh-CN" altLang="en-US" baseline="0" dirty="0"/>
              <a:t> </a:t>
            </a:r>
            <a:r>
              <a:rPr lang="en-US" altLang="zh-CN" baseline="0" dirty="0"/>
              <a:t>to </a:t>
            </a:r>
            <a:r>
              <a:rPr lang="en-US" baseline="0" dirty="0"/>
              <a:t>large Pre-trained Language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Models,</a:t>
            </a:r>
            <a:r>
              <a:rPr lang="zh-CN" altLang="en-US" baseline="0" dirty="0"/>
              <a:t> </a:t>
            </a:r>
            <a:r>
              <a:rPr lang="en-US" baseline="0" dirty="0"/>
              <a:t>large Pre-trained </a:t>
            </a:r>
            <a:r>
              <a:rPr lang="en-US" altLang="zh-CN" baseline="0" dirty="0"/>
              <a:t>Vision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Models,</a:t>
            </a:r>
            <a:r>
              <a:rPr lang="zh-CN" altLang="en-US" baseline="0" dirty="0"/>
              <a:t> </a:t>
            </a:r>
            <a:r>
              <a:rPr lang="en-US" baseline="0" dirty="0"/>
              <a:t>large Pre-trained Audio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Models,</a:t>
            </a:r>
            <a:r>
              <a:rPr lang="zh-CN" altLang="en-US" baseline="0" dirty="0"/>
              <a:t> </a:t>
            </a:r>
            <a:r>
              <a:rPr lang="en-US" baseline="0" dirty="0"/>
              <a:t>large Pre-trained </a:t>
            </a:r>
            <a:r>
              <a:rPr lang="en-US" altLang="zh-CN" baseline="0" dirty="0"/>
              <a:t>Multi-modal</a:t>
            </a:r>
            <a:r>
              <a:rPr lang="zh-CN" altLang="en-US" baseline="0" dirty="0"/>
              <a:t> </a:t>
            </a:r>
            <a:r>
              <a:rPr lang="en-US" altLang="zh-CN" baseline="0" dirty="0"/>
              <a:t>Models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(here,</a:t>
            </a:r>
            <a:r>
              <a:rPr lang="zh-CN" altLang="en-US" baseline="0" dirty="0"/>
              <a:t> </a:t>
            </a:r>
            <a:r>
              <a:rPr lang="en-US" altLang="zh-CN" baseline="0" dirty="0"/>
              <a:t>multi-modal mainly focuses on two modalities: language and vision),</a:t>
            </a:r>
            <a:r>
              <a:rPr lang="en-US" baseline="0" dirty="0"/>
              <a:t> and large Pre-trained Causal Models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 sequential decision making,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planning,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control,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 even reasoning.</a:t>
            </a:r>
            <a:r>
              <a:rPr lang="zh-CN" altLang="en-US" baseline="0" dirty="0"/>
              <a:t> 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These Models contain</a:t>
            </a:r>
            <a:r>
              <a:rPr lang="en-US" baseline="0" dirty="0"/>
              <a:t> more than a billion parameters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en-US" baseline="0" dirty="0"/>
              <a:t> they constitute a ‘foundational’ breakthrough technology that</a:t>
            </a:r>
            <a:r>
              <a:rPr lang="zh-CN" altLang="en-US" baseline="0" dirty="0"/>
              <a:t> </a:t>
            </a:r>
            <a:r>
              <a:rPr lang="en-US" altLang="zh-CN" baseline="0" dirty="0"/>
              <a:t>has the significance of Emergence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 Homogenization.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F013-A536-E64D-B719-61DA369D96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9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24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84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53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127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459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aseline="0" dirty="0"/>
              <a:t>Because of the powerful Generation and Representation Capability,</a:t>
            </a:r>
            <a:r>
              <a:rPr lang="zh-CN" altLang="en-US" baseline="0" dirty="0"/>
              <a:t> </a:t>
            </a:r>
            <a:r>
              <a:rPr lang="en-US" altLang="zh-CN" baseline="0" dirty="0"/>
              <a:t>current AI not only has </a:t>
            </a:r>
            <a:r>
              <a:rPr lang="en-US" altLang="zh-CN" b="1" baseline="0" dirty="0"/>
              <a:t>creativity</a:t>
            </a:r>
            <a:r>
              <a:rPr lang="en-US" altLang="zh-CN" baseline="0" dirty="0"/>
              <a:t> to generate new things,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can also memorize and conduct </a:t>
            </a:r>
            <a:r>
              <a:rPr lang="en-US" altLang="zh-CN" b="1" baseline="0" dirty="0"/>
              <a:t>reasoning</a:t>
            </a:r>
            <a:r>
              <a:rPr lang="en-US" altLang="zh-CN" baseline="0" dirty="0"/>
              <a:t>,</a:t>
            </a:r>
            <a:r>
              <a:rPr lang="zh-CN" altLang="en-US" baseline="0" dirty="0"/>
              <a:t> </a:t>
            </a:r>
            <a:r>
              <a:rPr lang="en-US" altLang="zh-CN" baseline="0" dirty="0"/>
              <a:t>like living things.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82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37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26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feature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F013-A536-E64D-B719-61DA369D96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F013-A536-E64D-B719-61DA369D96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2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86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366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023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45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70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725FA-C6D4-4D2F-834B-236FE935B47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44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62FF533-6FDD-744A-9ED9-F6FAD2A6A6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" r="9750"/>
          <a:stretch/>
        </p:blipFill>
        <p:spPr>
          <a:xfrm>
            <a:off x="-1" y="0"/>
            <a:ext cx="9144001" cy="5143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829A2-8BBA-0844-93BB-F6A82344B8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558" cy="5142168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5442" y="3324194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5442" y="3526694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35442" y="3735788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5200" y="1551600"/>
            <a:ext cx="6162676" cy="12056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16AFC63-372C-3441-B5F0-C89531FD3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46488" y="2773189"/>
            <a:ext cx="6162676" cy="3536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97ACB1-EFF4-D740-BE9E-7A59AD9A9124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19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9_Champion innovation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E1F39B-6AC9-6145-A150-0977AFB8C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012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C2C11E-283D-174C-B8C9-85D3D1113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10" y="65766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8017-4522-D34C-B2F8-0072D4BDA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7" y="2637678"/>
            <a:ext cx="2628901" cy="2023220"/>
          </a:xfrm>
          <a:solidFill>
            <a:schemeClr val="accent1">
              <a:alpha val="90000"/>
            </a:schemeClr>
          </a:solidFill>
        </p:spPr>
        <p:txBody>
          <a:bodyPr vert="horz" lIns="72000" tIns="72000" rIns="72000" bIns="0" rtlCol="0">
            <a:noAutofit/>
          </a:bodyPr>
          <a:lstStyle>
            <a:lvl1pPr marL="0" marR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100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3600" dirty="0" smtClean="0"/>
            </a:lvl2pPr>
            <a:lvl3pPr>
              <a:defRPr lang="en-US" sz="3600" dirty="0" smtClean="0"/>
            </a:lvl3pPr>
            <a:lvl4pPr>
              <a:defRPr lang="en-US" sz="3600" dirty="0" smtClean="0"/>
            </a:lvl4pPr>
            <a:lvl5pPr>
              <a:defRPr lang="en-US" sz="3600" dirty="0"/>
            </a:lvl5pPr>
          </a:lstStyle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Philips Healthcare </a:t>
            </a:r>
            <a:br>
              <a:rPr lang="en-US" dirty="0"/>
            </a:br>
            <a:r>
              <a:rPr lang="en-US" dirty="0"/>
              <a:t>Transformation Services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is it?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do it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deliverables and benefits?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22AB389-50C6-1A4A-9DCB-9F23E3B051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26573" y="2637678"/>
            <a:ext cx="1259877" cy="2013842"/>
          </a:xfrm>
          <a:solidFill>
            <a:schemeClr val="accent1">
              <a:alpha val="90000"/>
            </a:scheme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5A22DD8-C1C8-224D-917A-B86D49AD38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98173" y="2637678"/>
            <a:ext cx="1259877" cy="2013842"/>
          </a:xfrm>
          <a:solidFill>
            <a:schemeClr val="accent3">
              <a:alpha val="90000"/>
            </a:scheme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E13FAF2-AC7E-ED4C-A461-C970D61818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69773" y="2637678"/>
            <a:ext cx="1259877" cy="2013842"/>
          </a:xfrm>
          <a:solidFill>
            <a:schemeClr val="accent2">
              <a:alpha val="90000"/>
            </a:scheme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A089F8-95D0-D94E-9C3B-2B9287DA1A9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54973" y="2637678"/>
            <a:ext cx="1259877" cy="2013842"/>
          </a:xfrm>
          <a:solidFill>
            <a:schemeClr val="accent2">
              <a:alpha val="90000"/>
            </a:scheme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402452E-CA4B-DB43-8E65-880FDE7242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B8CFC-3C04-344D-A259-EF00B0562448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DCC25-7C20-6840-B535-4B00F690759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3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ue_empty">
    <p:bg>
      <p:bgPr>
        <a:solidFill>
          <a:srgbClr val="72B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9437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36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9_Champion innovation c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9A30E6-18DD-4D45-9FF1-733124024E19}"/>
              </a:ext>
            </a:extLst>
          </p:cNvPr>
          <p:cNvSpPr/>
          <p:nvPr/>
        </p:nvSpPr>
        <p:spPr>
          <a:xfrm>
            <a:off x="3246437" y="2637678"/>
            <a:ext cx="5383213" cy="20216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E1F39B-6AC9-6145-A150-0977AFB8C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012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C2C11E-283D-174C-B8C9-85D3D1113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10" y="65766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8017-4522-D34C-B2F8-0072D4BDA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7" y="2637677"/>
            <a:ext cx="2628901" cy="2023200"/>
          </a:xfrm>
          <a:solidFill>
            <a:schemeClr val="bg1">
              <a:alpha val="90000"/>
            </a:schemeClr>
          </a:solidFill>
        </p:spPr>
        <p:txBody>
          <a:bodyPr vert="horz" lIns="72000" tIns="72000" rIns="72000" bIns="0" rtlCol="0">
            <a:noAutofit/>
          </a:bodyPr>
          <a:lstStyle>
            <a:lvl1pPr marL="0" marR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100" b="0" i="0" dirty="0" smtClean="0">
                <a:solidFill>
                  <a:srgbClr val="005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3600" dirty="0" smtClean="0"/>
            </a:lvl2pPr>
            <a:lvl3pPr>
              <a:defRPr lang="en-US" sz="3600" dirty="0" smtClean="0"/>
            </a:lvl3pPr>
            <a:lvl4pPr>
              <a:defRPr lang="en-US" sz="3600" dirty="0" smtClean="0"/>
            </a:lvl4pPr>
            <a:lvl5pPr>
              <a:defRPr lang="en-US" sz="3600" dirty="0"/>
            </a:lvl5pPr>
          </a:lstStyle>
          <a:p>
            <a:pPr>
              <a:lnSpc>
                <a:spcPct val="100000"/>
              </a:lnSpc>
            </a:pPr>
            <a:r>
              <a:rPr lang="en-US" sz="1100" b="1" dirty="0">
                <a:solidFill>
                  <a:srgbClr val="005A8B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Champion innovation option 2 </a:t>
            </a:r>
          </a:p>
          <a:p>
            <a:pPr>
              <a:lnSpc>
                <a:spcPct val="100000"/>
              </a:lnSpc>
            </a:pPr>
            <a:endParaRPr lang="en-US" sz="1100" dirty="0">
              <a:solidFill>
                <a:srgbClr val="005A8B"/>
              </a:solidFill>
              <a:latin typeface="Calibri"/>
              <a:ea typeface="Calibri" charset="0"/>
              <a:cs typeface="Calibri" charset="0"/>
            </a:endParaRPr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5A8B"/>
                </a:solidFill>
                <a:latin typeface="Calibri"/>
                <a:ea typeface="Calibri" charset="0"/>
                <a:cs typeface="Calibri" charset="0"/>
              </a:rPr>
              <a:t>Operational benefits</a:t>
            </a:r>
          </a:p>
          <a:p>
            <a:pPr>
              <a:lnSpc>
                <a:spcPct val="100000"/>
              </a:lnSpc>
            </a:pPr>
            <a:endParaRPr lang="en-US" sz="1100" dirty="0">
              <a:solidFill>
                <a:srgbClr val="005A8B"/>
              </a:solidFill>
              <a:latin typeface="Calibri"/>
              <a:ea typeface="Calibri" charset="0"/>
              <a:cs typeface="Calibri" charset="0"/>
            </a:endParaRPr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5A8B"/>
                </a:solidFill>
                <a:latin typeface="Calibri"/>
                <a:ea typeface="Calibri" charset="0"/>
                <a:cs typeface="Calibri" charset="0"/>
              </a:rPr>
              <a:t>Financial benefit</a:t>
            </a:r>
          </a:p>
          <a:p>
            <a:pPr>
              <a:lnSpc>
                <a:spcPct val="100000"/>
              </a:lnSpc>
            </a:pPr>
            <a:endParaRPr lang="en-US" sz="1100" dirty="0">
              <a:solidFill>
                <a:srgbClr val="005A8B"/>
              </a:solidFill>
              <a:latin typeface="Calibri"/>
              <a:ea typeface="Calibri" charset="0"/>
              <a:cs typeface="Calibri" charset="0"/>
            </a:endParaRPr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5A8B"/>
                </a:solidFill>
                <a:latin typeface="Calibri"/>
                <a:ea typeface="Calibri" charset="0"/>
                <a:cs typeface="Calibri" charset="0"/>
              </a:rPr>
              <a:t>Our solution</a:t>
            </a:r>
          </a:p>
          <a:p>
            <a:pPr>
              <a:lnSpc>
                <a:spcPct val="100000"/>
              </a:lnSpc>
            </a:pPr>
            <a:br>
              <a:rPr lang="en-US" sz="1400" dirty="0">
                <a:solidFill>
                  <a:srgbClr val="005A8B"/>
                </a:solidFill>
                <a:latin typeface="Calibri"/>
                <a:ea typeface="Calibri" charset="0"/>
                <a:cs typeface="Calibri" charset="0"/>
              </a:rPr>
            </a:br>
            <a:endParaRPr lang="en-US" sz="1400" dirty="0">
              <a:solidFill>
                <a:srgbClr val="005A8B"/>
              </a:solidFill>
              <a:latin typeface="Calibri"/>
              <a:ea typeface="Calibri" charset="0"/>
              <a:cs typeface="Calibri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A6319F-80DC-734F-AACE-4B75C46B3D08}"/>
              </a:ext>
            </a:extLst>
          </p:cNvPr>
          <p:cNvCxnSpPr>
            <a:cxnSpLocks/>
          </p:cNvCxnSpPr>
          <p:nvPr/>
        </p:nvCxnSpPr>
        <p:spPr>
          <a:xfrm>
            <a:off x="7289883" y="2757487"/>
            <a:ext cx="0" cy="18145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EB8C436-C693-184E-A685-67A205B05F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4675" y="2743200"/>
            <a:ext cx="1152000" cy="1828799"/>
          </a:xfrm>
          <a:noFill/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2943726-C993-894F-B59E-B528B0E0FF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7226" y="2743200"/>
            <a:ext cx="1152000" cy="1828799"/>
          </a:xfrm>
          <a:noFill/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057B3E1-09FE-6548-96BB-70110614BFC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69778" y="2757487"/>
            <a:ext cx="1152000" cy="1828799"/>
          </a:xfrm>
          <a:noFill/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FC94287-B34F-1642-972A-ABD31CAE43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2124" y="2743200"/>
            <a:ext cx="1152000" cy="1828799"/>
          </a:xfrm>
          <a:noFill/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11ECF-BC2B-6941-8541-E2A961C9F993}"/>
              </a:ext>
            </a:extLst>
          </p:cNvPr>
          <p:cNvSpPr txBox="1"/>
          <p:nvPr/>
        </p:nvSpPr>
        <p:spPr>
          <a:xfrm>
            <a:off x="-571500" y="2900363"/>
            <a:ext cx="0" cy="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E29F29-A6B8-3A49-A798-C10E703ACD20}"/>
              </a:ext>
            </a:extLst>
          </p:cNvPr>
          <p:cNvCxnSpPr>
            <a:cxnSpLocks/>
          </p:cNvCxnSpPr>
          <p:nvPr/>
        </p:nvCxnSpPr>
        <p:spPr>
          <a:xfrm>
            <a:off x="5933869" y="2757487"/>
            <a:ext cx="0" cy="18145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E352A6-1784-2F4F-82F1-745AAD4A31B8}"/>
              </a:ext>
            </a:extLst>
          </p:cNvPr>
          <p:cNvCxnSpPr>
            <a:cxnSpLocks/>
          </p:cNvCxnSpPr>
          <p:nvPr/>
        </p:nvCxnSpPr>
        <p:spPr>
          <a:xfrm>
            <a:off x="4562269" y="2757487"/>
            <a:ext cx="0" cy="18145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2B5FCB-F99E-E147-B8CC-A6606763109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A1E32F-63C4-AC4E-B1BF-F473951AFFC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EF9A580-3BD9-5C4E-B8AE-C46362F80D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3878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on image (R) - Blu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997575" y="895349"/>
            <a:ext cx="2641600" cy="2082220"/>
          </a:xfrm>
          <a:prstGeom prst="rect">
            <a:avLst/>
          </a:prstGeom>
          <a:solidFill>
            <a:schemeClr val="bg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005A8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97575" y="2977569"/>
            <a:ext cx="2641600" cy="1713492"/>
          </a:xfrm>
          <a:prstGeom prst="rect">
            <a:avLst/>
          </a:prstGeom>
          <a:solidFill>
            <a:schemeClr val="accent1"/>
          </a:solidFill>
        </p:spPr>
        <p:txBody>
          <a:bodyPr vert="horz" lIns="93600" tIns="180000" rIns="72000" bIns="0" rtlCol="0" anchor="t">
            <a:noAutofit/>
          </a:bodyPr>
          <a:lstStyle>
            <a:lvl1pPr>
              <a:defRPr lang="en-US" noProof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144000" lvl="0" indent="-144000">
              <a:buChar char="•"/>
            </a:pPr>
            <a:r>
              <a:rPr lang="en-US" noProof="0" dirty="0"/>
              <a:t>Click to add key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089F-97F7-AA40-975D-5B2B01306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959" y="2093843"/>
            <a:ext cx="2629866" cy="883726"/>
          </a:xfrm>
        </p:spPr>
        <p:txBody>
          <a:bodyPr lIns="93600" rIns="72000"/>
          <a:lstStyle>
            <a:lvl1pPr>
              <a:defRPr sz="1800">
                <a:solidFill>
                  <a:srgbClr val="005A8B"/>
                </a:solidFill>
              </a:defRPr>
            </a:lvl1pPr>
          </a:lstStyle>
          <a:p>
            <a:pPr lvl="0"/>
            <a:r>
              <a:rPr lang="en-US" dirty="0"/>
              <a:t>Innovation explain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25AC0CB-2011-2944-89B1-122A5298B3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894782B-AACD-E243-ABDA-649A120B0E6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D60F654-6B69-E340-B1D3-6EB32BA280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A063FF7-26A9-B446-97CE-84640CBDCBA3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691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on image (R) - LBlu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997575" y="895349"/>
            <a:ext cx="2641600" cy="2082220"/>
          </a:xfrm>
          <a:prstGeom prst="rect">
            <a:avLst/>
          </a:prstGeom>
          <a:solidFill>
            <a:schemeClr val="bg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005A8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97575" y="2977569"/>
            <a:ext cx="2641600" cy="1713492"/>
          </a:xfrm>
          <a:prstGeom prst="rect">
            <a:avLst/>
          </a:prstGeom>
          <a:solidFill>
            <a:srgbClr val="72B5CC"/>
          </a:solidFill>
        </p:spPr>
        <p:txBody>
          <a:bodyPr vert="horz" lIns="93600" tIns="180000" rIns="72000" bIns="0" rtlCol="0" anchor="t">
            <a:noAutofit/>
          </a:bodyPr>
          <a:lstStyle>
            <a:lvl1pPr>
              <a:defRPr lang="en-US" noProof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144000" lvl="0" indent="-144000">
              <a:buChar char="•"/>
            </a:pPr>
            <a:r>
              <a:rPr lang="en-US" noProof="0" dirty="0"/>
              <a:t>Click to add key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089F-97F7-AA40-975D-5B2B01306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959" y="2093843"/>
            <a:ext cx="2629866" cy="883726"/>
          </a:xfrm>
        </p:spPr>
        <p:txBody>
          <a:bodyPr lIns="93600" rIns="72000"/>
          <a:lstStyle>
            <a:lvl1pPr>
              <a:defRPr sz="1800">
                <a:solidFill>
                  <a:srgbClr val="005A8B"/>
                </a:solidFill>
              </a:defRPr>
            </a:lvl1pPr>
          </a:lstStyle>
          <a:p>
            <a:pPr lvl="0"/>
            <a:r>
              <a:rPr lang="en-US" dirty="0"/>
              <a:t>Innovation explain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41D6C04-E179-E74B-9F8D-65EDCC2449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FDE5E03-747D-6E4F-BEA0-FB89410B9F4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1616EAB-BC13-4449-BB0F-FCE2101956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C60C9F7-8DF5-5248-BD7B-7BFC83EEE750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076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on image (R) - Aqu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997575" y="895349"/>
            <a:ext cx="2641600" cy="2082220"/>
          </a:xfrm>
          <a:prstGeom prst="rect">
            <a:avLst/>
          </a:prstGeom>
          <a:solidFill>
            <a:schemeClr val="bg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38868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97575" y="2977569"/>
            <a:ext cx="2641600" cy="1713492"/>
          </a:xfrm>
          <a:prstGeom prst="rect">
            <a:avLst/>
          </a:prstGeom>
          <a:solidFill>
            <a:schemeClr val="accent4"/>
          </a:solidFill>
        </p:spPr>
        <p:txBody>
          <a:bodyPr vert="horz" lIns="93600" tIns="180000" rIns="72000" bIns="0" rtlCol="0" anchor="t">
            <a:noAutofit/>
          </a:bodyPr>
          <a:lstStyle>
            <a:lvl1pPr>
              <a:defRPr lang="en-US" noProof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144000" lvl="0" indent="-144000">
              <a:buChar char="•"/>
            </a:pPr>
            <a:r>
              <a:rPr lang="en-US" noProof="0" dirty="0"/>
              <a:t>Click to add key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089F-97F7-AA40-975D-5B2B01306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959" y="2093843"/>
            <a:ext cx="2629866" cy="883726"/>
          </a:xfrm>
        </p:spPr>
        <p:txBody>
          <a:bodyPr lIns="93600" rIns="72000"/>
          <a:lstStyle>
            <a:lvl1pPr>
              <a:defRPr sz="1800">
                <a:solidFill>
                  <a:srgbClr val="388686"/>
                </a:solidFill>
              </a:defRPr>
            </a:lvl1pPr>
          </a:lstStyle>
          <a:p>
            <a:pPr lvl="0"/>
            <a:r>
              <a:rPr lang="en-US" dirty="0"/>
              <a:t>Innovation explain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03BADBE-2EC2-C647-81AA-4A095F28D1E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CF0CBC0-DDAB-F64F-B5C1-E8C0F075EB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B9C255E-0AA2-F848-8855-182D463C83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25CCCA6-6FC0-704B-9649-47BDFB0B799C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196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on image (L) - Blu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3238" y="895349"/>
            <a:ext cx="2641600" cy="2082220"/>
          </a:xfrm>
          <a:prstGeom prst="rect">
            <a:avLst/>
          </a:prstGeom>
          <a:solidFill>
            <a:schemeClr val="bg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005A8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03238" y="2977569"/>
            <a:ext cx="2641600" cy="1681744"/>
          </a:xfrm>
          <a:prstGeom prst="rect">
            <a:avLst/>
          </a:prstGeom>
          <a:solidFill>
            <a:schemeClr val="accent1"/>
          </a:solidFill>
        </p:spPr>
        <p:txBody>
          <a:bodyPr lIns="93600" tIns="180000" rIns="72000" bIns="0" anchor="t"/>
          <a:lstStyle>
            <a:lvl1pPr marL="144000" indent="-14400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key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089F-97F7-AA40-975D-5B2B01306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622" y="2093843"/>
            <a:ext cx="2629866" cy="883726"/>
          </a:xfrm>
        </p:spPr>
        <p:txBody>
          <a:bodyPr lIns="93600" rIns="72000"/>
          <a:lstStyle>
            <a:lvl1pPr>
              <a:defRPr sz="1800">
                <a:solidFill>
                  <a:srgbClr val="005A8B"/>
                </a:solidFill>
              </a:defRPr>
            </a:lvl1pPr>
          </a:lstStyle>
          <a:p>
            <a:pPr lvl="0"/>
            <a:r>
              <a:rPr lang="en-US" dirty="0"/>
              <a:t>Innovation explain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4B461FB-6FA6-1747-B38C-E38038A894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79A9AC-8B0A-AA47-89E6-9624061D39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0F5498B-C38D-CF44-8489-A374F41494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B662FB-81F8-EA44-91AC-4C3883903EA2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909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on image (L) - LBlu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3238" y="895349"/>
            <a:ext cx="2641600" cy="2082220"/>
          </a:xfrm>
          <a:prstGeom prst="rect">
            <a:avLst/>
          </a:prstGeom>
          <a:solidFill>
            <a:schemeClr val="bg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005A8B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03238" y="2977569"/>
            <a:ext cx="2641600" cy="1681744"/>
          </a:xfrm>
          <a:prstGeom prst="rect">
            <a:avLst/>
          </a:prstGeom>
          <a:solidFill>
            <a:schemeClr val="accent3"/>
          </a:solidFill>
        </p:spPr>
        <p:txBody>
          <a:bodyPr lIns="93600" tIns="180000" rIns="72000" bIns="0" anchor="t"/>
          <a:lstStyle>
            <a:lvl1pPr marL="144000" indent="-14400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key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089F-97F7-AA40-975D-5B2B01306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622" y="2093843"/>
            <a:ext cx="2629866" cy="883726"/>
          </a:xfrm>
        </p:spPr>
        <p:txBody>
          <a:bodyPr lIns="93600" rIns="72000"/>
          <a:lstStyle>
            <a:lvl1pPr>
              <a:defRPr sz="1800">
                <a:solidFill>
                  <a:srgbClr val="005A8B"/>
                </a:solidFill>
              </a:defRPr>
            </a:lvl1pPr>
          </a:lstStyle>
          <a:p>
            <a:pPr lvl="0"/>
            <a:r>
              <a:rPr lang="en-US" dirty="0"/>
              <a:t>Innovation explain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65E5DD2-7D13-2749-BD0A-A3C6760C19A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8E2AF2A-98A0-C64E-9D03-828A7CDB49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0FF1131-2CF3-A841-8DD6-96B66491EE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93F24C2-7802-B14B-ACC9-16D252C63F77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889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on image (L) - Aqu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3238" y="895349"/>
            <a:ext cx="2641600" cy="2082220"/>
          </a:xfrm>
          <a:prstGeom prst="rect">
            <a:avLst/>
          </a:prstGeom>
          <a:solidFill>
            <a:schemeClr val="bg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38868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03238" y="2977569"/>
            <a:ext cx="2641600" cy="1683329"/>
          </a:xfrm>
          <a:prstGeom prst="rect">
            <a:avLst/>
          </a:prstGeom>
          <a:solidFill>
            <a:schemeClr val="accent4"/>
          </a:solidFill>
        </p:spPr>
        <p:txBody>
          <a:bodyPr vert="horz" lIns="93600" tIns="180000" rIns="72000" bIns="0" rtlCol="0" anchor="t">
            <a:noAutofit/>
          </a:bodyPr>
          <a:lstStyle>
            <a:lvl1pPr>
              <a:defRPr lang="en-US" noProof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144000" lvl="0" indent="-144000">
              <a:buChar char="•"/>
            </a:pPr>
            <a:r>
              <a:rPr lang="en-US" noProof="0" dirty="0"/>
              <a:t>Click to add key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089F-97F7-AA40-975D-5B2B01306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622" y="2093843"/>
            <a:ext cx="2629866" cy="883726"/>
          </a:xfrm>
        </p:spPr>
        <p:txBody>
          <a:bodyPr lIns="93600" rIns="72000"/>
          <a:lstStyle>
            <a:lvl1pPr>
              <a:defRPr sz="1800">
                <a:solidFill>
                  <a:srgbClr val="388686"/>
                </a:solidFill>
              </a:defRPr>
            </a:lvl1pPr>
          </a:lstStyle>
          <a:p>
            <a:pPr lvl="0"/>
            <a:r>
              <a:rPr lang="en-US" dirty="0"/>
              <a:t>Innovation explain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5F474-AD29-9C4C-9B71-D94A726C898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1E088A-D910-7D4A-B4FA-03C41CF1FA8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01E7885-D612-5B4A-83C5-D42B6F570E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105904F-78A8-D944-80A3-ED3082E06E30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319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2 columns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4008522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21214" y="1550988"/>
            <a:ext cx="401161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401179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621213" y="3840480"/>
            <a:ext cx="401488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428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24D09-55AA-EB45-923D-B8CB411C431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42C30-DAC6-3A49-9834-D0FB2297A3F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B30B121-9620-7F40-A176-819942C575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950638B-DA84-C945-A5EA-5D62B493CC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8978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3 columns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2627397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8"/>
            <a:ext cx="263926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8"/>
            <a:ext cx="26416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2629539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0363" y="3840480"/>
            <a:ext cx="2641413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5997575" y="3840480"/>
            <a:ext cx="2643754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21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C925D-6B55-2C4B-9022-E76C9477F1D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09E5B-15E7-6B4F-ACF7-841C9077029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4C77E29-72D6-4946-A7B4-D2697086A8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ABC8531-A7D1-B84F-A846-934A55C924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502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Title slide - Phot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3">
            <a:extLst>
              <a:ext uri="{FF2B5EF4-FFF2-40B4-BE49-F238E27FC236}">
                <a16:creationId xmlns:a16="http://schemas.microsoft.com/office/drawing/2014/main" id="{70D21F59-BB37-BD49-A0F1-AD5566190B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256CB6-B679-0B4C-B3CF-149C0F373F27}"/>
              </a:ext>
            </a:extLst>
          </p:cNvPr>
          <p:cNvSpPr/>
          <p:nvPr/>
        </p:nvSpPr>
        <p:spPr>
          <a:xfrm>
            <a:off x="1" y="0"/>
            <a:ext cx="5155442" cy="5143500"/>
          </a:xfrm>
          <a:prstGeom prst="rect">
            <a:avLst/>
          </a:prstGeom>
          <a:gradFill>
            <a:gsLst>
              <a:gs pos="0">
                <a:schemeClr val="tx1">
                  <a:alpha val="54000"/>
                </a:schemeClr>
              </a:gs>
              <a:gs pos="99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6558" cy="51421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5442" y="3324194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5442" y="3526694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35442" y="3735788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6116" y="1552599"/>
            <a:ext cx="6162676" cy="12056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9D32442-C997-884B-9D64-9BFDC3BC76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46488" y="2773189"/>
            <a:ext cx="6162676" cy="3536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F22C4A1-8375-EC49-8B57-EBFFCAE379F3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39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4 columns - LBlue">
    <p:bg>
      <p:bgPr>
        <a:solidFill>
          <a:srgbClr val="72B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6746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63018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692900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327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8" y="3840480"/>
            <a:ext cx="194786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567461" y="3840480"/>
            <a:ext cx="194786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30181" y="3840480"/>
            <a:ext cx="194786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692900" y="3840480"/>
            <a:ext cx="194786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991CE-9E9D-E845-802A-AF07E095113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20845-2E30-CF48-9EDE-441344846E1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1EA1F30-39C4-E74D-83A4-61F929B7A7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3A1D4AE-89D3-C341-82F0-47F68AF6C4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695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2 columns b - LBlue">
    <p:bg>
      <p:bgPr>
        <a:solidFill>
          <a:srgbClr val="72B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4008522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21214" y="1550988"/>
            <a:ext cx="401161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401179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621213" y="3840480"/>
            <a:ext cx="401488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7843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63F91AC3-AC41-A246-8384-7B0B3186F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3237" y="1550989"/>
            <a:ext cx="4011790" cy="317568"/>
          </a:xfrm>
          <a:prstGeom prst="rect">
            <a:avLst/>
          </a:prstGeom>
          <a:solidFill>
            <a:schemeClr val="accent1"/>
          </a:solidFill>
        </p:spPr>
        <p:txBody>
          <a:bodyPr lIns="144000" tIns="0" anchor="ctr"/>
          <a:lstStyle>
            <a:lvl1pPr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8E73F97-0E69-9443-AFEF-6A71559EF8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21214" y="1550989"/>
            <a:ext cx="4011790" cy="317568"/>
          </a:xfrm>
          <a:prstGeom prst="rect">
            <a:avLst/>
          </a:prstGeom>
          <a:solidFill>
            <a:schemeClr val="accent1"/>
          </a:solidFill>
        </p:spPr>
        <p:txBody>
          <a:bodyPr lIns="144000" tIns="0" anchor="ctr"/>
          <a:lstStyle>
            <a:lvl1pPr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06C072-D495-0240-8102-A050D8E9BE1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B6CD2-E349-2F42-AF87-1475915B97C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79C151F-E8E2-8E49-949F-4D8D11D2D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3662222-E872-5B4A-A28A-FD22CB8FE2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55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3 columns b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26280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8"/>
            <a:ext cx="263926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8"/>
            <a:ext cx="26424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2629539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0363" y="3840480"/>
            <a:ext cx="2641413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5997575" y="3840480"/>
            <a:ext cx="2643754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67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15A88B9-4986-DE49-9E08-F7933EE3A8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7" y="1550989"/>
            <a:ext cx="2628000" cy="317568"/>
          </a:xfrm>
          <a:prstGeom prst="rect">
            <a:avLst/>
          </a:prstGeom>
          <a:solidFill>
            <a:schemeClr val="accent1"/>
          </a:solidFill>
        </p:spPr>
        <p:txBody>
          <a:bodyPr lIns="144000" tIns="0" anchor="ctr"/>
          <a:lstStyle>
            <a:lvl1pPr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CE6F547-1FB2-0141-99D9-CF8D67FF19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0364" y="1550989"/>
            <a:ext cx="2638800" cy="317568"/>
          </a:xfrm>
          <a:prstGeom prst="rect">
            <a:avLst/>
          </a:prstGeom>
          <a:solidFill>
            <a:schemeClr val="accent1"/>
          </a:solidFill>
        </p:spPr>
        <p:txBody>
          <a:bodyPr lIns="144000" tIns="0" anchor="ctr"/>
          <a:lstStyle>
            <a:lvl1pPr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571C8315-25B0-2049-929F-AC846CE1C7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97575" y="1550989"/>
            <a:ext cx="2642400" cy="317568"/>
          </a:xfrm>
          <a:prstGeom prst="rect">
            <a:avLst/>
          </a:prstGeom>
          <a:solidFill>
            <a:schemeClr val="accent1"/>
          </a:solidFill>
        </p:spPr>
        <p:txBody>
          <a:bodyPr lIns="144000" tIns="0" anchor="ctr"/>
          <a:lstStyle>
            <a:lvl1pPr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0C8646-D97D-6D42-A04D-C684866D46B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0B2D1-2996-394D-9E6B-99E3354D585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369BAB9-436B-0247-A0A8-A745F90C75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AB1AA90-4498-454D-B650-C6A61BE4D3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626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4 columns b - LBlue">
    <p:bg>
      <p:bgPr>
        <a:solidFill>
          <a:srgbClr val="72B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19476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6746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63018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692900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6700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8" y="3840480"/>
            <a:ext cx="194786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567461" y="3840480"/>
            <a:ext cx="194786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30181" y="3840480"/>
            <a:ext cx="194786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692900" y="3840480"/>
            <a:ext cx="1947862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B5C5BFF-E8EF-D849-A81F-640A8E95A8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7" y="1550989"/>
            <a:ext cx="1947600" cy="317568"/>
          </a:xfrm>
          <a:prstGeom prst="rect">
            <a:avLst/>
          </a:prstGeom>
          <a:solidFill>
            <a:srgbClr val="005A8B"/>
          </a:solidFill>
        </p:spPr>
        <p:txBody>
          <a:bodyPr lIns="72000" tIns="0" anchor="ctr"/>
          <a:lstStyle>
            <a:lvl1pPr algn="l"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E4537F4-1B0D-214B-B751-136407EEA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67461" y="1550989"/>
            <a:ext cx="1947600" cy="317568"/>
          </a:xfrm>
          <a:prstGeom prst="rect">
            <a:avLst/>
          </a:prstGeom>
          <a:solidFill>
            <a:srgbClr val="005A8B"/>
          </a:solidFill>
        </p:spPr>
        <p:txBody>
          <a:bodyPr lIns="72000" tIns="0" anchor="ctr"/>
          <a:lstStyle>
            <a:lvl1pPr algn="l"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6812B57-4515-EA48-90BB-054AB50744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0181" y="1550989"/>
            <a:ext cx="1947600" cy="317568"/>
          </a:xfrm>
          <a:prstGeom prst="rect">
            <a:avLst/>
          </a:prstGeom>
          <a:solidFill>
            <a:srgbClr val="005A8B"/>
          </a:solidFill>
        </p:spPr>
        <p:txBody>
          <a:bodyPr lIns="72000" tIns="0" anchor="ctr"/>
          <a:lstStyle>
            <a:lvl1pPr algn="l"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5A85E4A-6AE7-4242-A25F-235781FED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2900" y="1550989"/>
            <a:ext cx="1947600" cy="317568"/>
          </a:xfrm>
          <a:prstGeom prst="rect">
            <a:avLst/>
          </a:prstGeom>
          <a:solidFill>
            <a:srgbClr val="005A8B"/>
          </a:solidFill>
        </p:spPr>
        <p:txBody>
          <a:bodyPr lIns="72000" tIns="0" anchor="ctr"/>
          <a:lstStyle>
            <a:lvl1pPr algn="l">
              <a:lnSpc>
                <a:spcPct val="90000"/>
              </a:lnSpc>
              <a:defRPr lang="en-US" b="1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14DBC-B667-7C4D-AF68-05A5EC7B6A2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92411-45A3-354D-83D8-2199E6B02EE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6F7C7C2-D88A-DC40-900F-3191E3EE0D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9969303-B53A-834B-ACAF-51886F0CFE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186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3 columns c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2143169"/>
            <a:ext cx="2627397" cy="13761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2" y="2143169"/>
            <a:ext cx="2642400" cy="13696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2143169"/>
            <a:ext cx="2641600" cy="13696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1325217"/>
            <a:ext cx="2628000" cy="833192"/>
          </a:xfrm>
          <a:prstGeom prst="rect">
            <a:avLst/>
          </a:prstGeom>
          <a:solidFill>
            <a:schemeClr val="bg1"/>
          </a:solidFill>
        </p:spPr>
        <p:txBody>
          <a:bodyPr lIns="72000" tIns="72000" rIns="72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250362" y="1325218"/>
            <a:ext cx="2642400" cy="833192"/>
          </a:xfrm>
          <a:prstGeom prst="rect">
            <a:avLst/>
          </a:prstGeom>
          <a:solidFill>
            <a:schemeClr val="bg1"/>
          </a:solidFill>
        </p:spPr>
        <p:txBody>
          <a:bodyPr lIns="72000" tIns="72000" rIns="72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997575" y="1325218"/>
            <a:ext cx="2643754" cy="833192"/>
          </a:xfrm>
          <a:prstGeom prst="rect">
            <a:avLst/>
          </a:prstGeom>
          <a:solidFill>
            <a:schemeClr val="bg1"/>
          </a:solidFill>
        </p:spPr>
        <p:txBody>
          <a:bodyPr lIns="72000" tIns="72000" rIns="72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502587" y="3483498"/>
            <a:ext cx="2629539" cy="1176992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 marL="144000" indent="-1440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lang="en-US" b="0" i="0" dirty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250362" y="3489960"/>
            <a:ext cx="2642400" cy="1176992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 marL="144000" indent="-1440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lang="en-US" b="0" i="0" dirty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997574" y="3483498"/>
            <a:ext cx="2642400" cy="1176992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 marL="144000" indent="-1440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lang="en-US" b="0" i="0" dirty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BB0A5-BDEA-A04E-A8C3-61A3581C6B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2553-04A6-2A45-8637-1493254381F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96DDC26-F23B-7F44-BBC5-155F485D03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A7C5463-954B-384C-B742-F68BFAF631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881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Proposition 3 columns c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2143169"/>
            <a:ext cx="2627397" cy="13761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2" y="2143169"/>
            <a:ext cx="2642400" cy="13696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2143169"/>
            <a:ext cx="2641600" cy="13696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1325217"/>
            <a:ext cx="2628000" cy="833192"/>
          </a:xfrm>
          <a:prstGeom prst="rect">
            <a:avLst/>
          </a:prstGeom>
          <a:solidFill>
            <a:schemeClr val="bg1"/>
          </a:solidFill>
        </p:spPr>
        <p:txBody>
          <a:bodyPr lIns="72000" tIns="72000" rIns="72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250362" y="1325218"/>
            <a:ext cx="2642400" cy="833192"/>
          </a:xfrm>
          <a:prstGeom prst="rect">
            <a:avLst/>
          </a:prstGeom>
          <a:solidFill>
            <a:schemeClr val="bg1"/>
          </a:solidFill>
        </p:spPr>
        <p:txBody>
          <a:bodyPr lIns="72000" tIns="72000" rIns="72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997575" y="1325218"/>
            <a:ext cx="2643754" cy="833192"/>
          </a:xfrm>
          <a:prstGeom prst="rect">
            <a:avLst/>
          </a:prstGeom>
          <a:solidFill>
            <a:schemeClr val="bg1"/>
          </a:solidFill>
        </p:spPr>
        <p:txBody>
          <a:bodyPr lIns="72000" tIns="72000" rIns="72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502587" y="3483498"/>
            <a:ext cx="2629539" cy="1175815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bIns="0" anchor="t"/>
          <a:lstStyle>
            <a:lvl1pPr marL="144000" indent="-1440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lang="en-US" b="0" i="0" dirty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250362" y="3489960"/>
            <a:ext cx="2642400" cy="116935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bIns="0" anchor="t"/>
          <a:lstStyle>
            <a:lvl1pPr marL="144000" indent="-1440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lang="en-US" b="0" i="0" dirty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997574" y="3483498"/>
            <a:ext cx="2642400" cy="1175815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bIns="0" anchor="t"/>
          <a:lstStyle>
            <a:lvl1pPr marL="144000" indent="-1440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lang="en-US" b="0" i="0" dirty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30F19A-AF1F-DC4A-BA40-5D4E9B526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93025-2A97-D14F-B3A4-BE90F11CCBD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4624413-329D-5A4D-959C-A1D4DB56F1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927F858-3DB0-1F49-974A-691342AAFB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270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linical image +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2539" y="1550988"/>
            <a:ext cx="4008522" cy="22894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621035" y="3840480"/>
            <a:ext cx="4011790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94371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3705691" cy="184575"/>
          </a:xfrm>
          <a:prstGeom prst="rect">
            <a:avLst/>
          </a:prstGeom>
        </p:spPr>
        <p:txBody>
          <a:bodyPr lIns="0" r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>
                <a:tab pos="2130425" algn="l"/>
              </a:tabLst>
              <a:defRPr sz="1100" b="1" i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03238" y="1747157"/>
            <a:ext cx="3705691" cy="2912155"/>
          </a:xfrm>
          <a:prstGeom prst="rect">
            <a:avLst/>
          </a:prstGeom>
        </p:spPr>
        <p:txBody>
          <a:bodyPr lIns="0" r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96C5645-9428-1948-A83B-2F204B0969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9F199B-4773-B444-8356-7243096C26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FEA0BD-7B24-F141-8156-8C83A9EF39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18648" y="3470241"/>
            <a:ext cx="3704929" cy="264699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027B2-232A-B34F-A53A-64EA20AE4449}"/>
              </a:ext>
            </a:extLst>
          </p:cNvPr>
          <p:cNvSpPr txBox="1"/>
          <p:nvPr/>
        </p:nvSpPr>
        <p:spPr>
          <a:xfrm>
            <a:off x="5527343" y="4107976"/>
            <a:ext cx="0" cy="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endParaRPr lang="en-US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C8385AC-2794-264F-8BE3-E7AA343EAC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5EED3-84C7-664C-902C-1A9180683BA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Presentation name, Version, 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A4034-FA0E-E840-A8E0-7E11EF6B8C1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2 clinical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4008522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21214" y="1550988"/>
            <a:ext cx="4011611" cy="22894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3840480"/>
            <a:ext cx="4011790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21213" y="3840480"/>
            <a:ext cx="4014882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055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E7D365B-7821-814F-AD60-695C4405B0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BBF0DD7-777C-E54A-A3C1-C7B60F11F8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18648" y="3470241"/>
            <a:ext cx="3704929" cy="264699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AD7764C-49E2-524C-A63F-98341E57F9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124" y="3470241"/>
            <a:ext cx="3704929" cy="264699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2CB6C-CB9C-0E43-A7DB-80DF39BDCC8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B4B2B-5BF6-954B-B7F7-00435A56AA3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EBE3C91-C047-9D45-9D99-C26C3A5C07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41851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3 clinical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26280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8"/>
            <a:ext cx="2639261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8"/>
            <a:ext cx="26416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3840480"/>
            <a:ext cx="2629539" cy="818833"/>
          </a:xfrm>
          <a:prstGeom prst="rect">
            <a:avLst/>
          </a:prstGeom>
          <a:noFill/>
        </p:spPr>
        <p:txBody>
          <a:bodyPr lIns="0" tIns="108000" r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250363" y="3840480"/>
            <a:ext cx="2641413" cy="818833"/>
          </a:xfrm>
          <a:prstGeom prst="rect">
            <a:avLst/>
          </a:prstGeom>
          <a:noFill/>
        </p:spPr>
        <p:txBody>
          <a:bodyPr lIns="0" tIns="108000" r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997575" y="3840480"/>
            <a:ext cx="2643754" cy="818833"/>
          </a:xfrm>
          <a:prstGeom prst="rect">
            <a:avLst/>
          </a:prstGeom>
          <a:noFill/>
        </p:spPr>
        <p:txBody>
          <a:bodyPr lIns="0" tIns="108000" r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A584D97-2804-AB46-9672-3478A4E05A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28F9C85-5E50-BC49-A601-AA6873AD7F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125" y="3470241"/>
            <a:ext cx="2417876" cy="313483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8DC8AD6-C39B-FE4A-9739-874022AFE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2814" y="3470241"/>
            <a:ext cx="2417876" cy="313483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327DB22-C9B4-E044-A455-7431EF519C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6525" y="3470241"/>
            <a:ext cx="2417876" cy="313483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31B4054C-226C-C04B-AAA6-801EFB4674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11A891-5BA6-F545-A3B0-4734E6949E2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D5C45-6A33-0E41-A2CC-E45171C1BA11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3 clinical images - solutions 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2628000" cy="22894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8"/>
            <a:ext cx="2638800" cy="22894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8"/>
            <a:ext cx="2642400" cy="22894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3840480"/>
            <a:ext cx="2629539" cy="818833"/>
          </a:xfrm>
          <a:prstGeom prst="rect">
            <a:avLst/>
          </a:prstGeom>
          <a:noFill/>
        </p:spPr>
        <p:txBody>
          <a:bodyPr lIns="0" tIns="108000" r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250363" y="3840480"/>
            <a:ext cx="2641413" cy="818833"/>
          </a:xfrm>
          <a:prstGeom prst="rect">
            <a:avLst/>
          </a:prstGeom>
          <a:noFill/>
        </p:spPr>
        <p:txBody>
          <a:bodyPr lIns="0" tIns="108000" r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997575" y="3840480"/>
            <a:ext cx="2643754" cy="818833"/>
          </a:xfrm>
          <a:prstGeom prst="rect">
            <a:avLst/>
          </a:prstGeom>
          <a:noFill/>
        </p:spPr>
        <p:txBody>
          <a:bodyPr lIns="0" tIns="108000" r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513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15A88B9-4986-DE49-9E08-F7933EE3A8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7" y="1550989"/>
            <a:ext cx="2628000" cy="317568"/>
          </a:xfrm>
          <a:prstGeom prst="rect">
            <a:avLst/>
          </a:prstGeom>
          <a:solidFill>
            <a:schemeClr val="bg1"/>
          </a:solidFill>
        </p:spPr>
        <p:txBody>
          <a:bodyPr lIns="14400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CE6F547-1FB2-0141-99D9-CF8D67FF19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0364" y="1550989"/>
            <a:ext cx="2638800" cy="317568"/>
          </a:xfrm>
          <a:prstGeom prst="rect">
            <a:avLst/>
          </a:prstGeom>
          <a:solidFill>
            <a:schemeClr val="bg1"/>
          </a:solidFill>
        </p:spPr>
        <p:txBody>
          <a:bodyPr lIns="14400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571C8315-25B0-2049-929F-AC846CE1C7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97575" y="1550989"/>
            <a:ext cx="2642400" cy="317568"/>
          </a:xfrm>
          <a:prstGeom prst="rect">
            <a:avLst/>
          </a:prstGeom>
          <a:solidFill>
            <a:schemeClr val="bg1"/>
          </a:solidFill>
        </p:spPr>
        <p:txBody>
          <a:bodyPr lIns="14400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659F812-A637-6442-A338-45456CF152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23B38153-28D3-4A40-8E3C-D19FCAE2F9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81896-D7C5-004A-B051-983BA992BCB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1C72A-7405-6544-9B8E-94E1BC3A969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Title slide - Insert phot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8F02B2-A200-4149-BF8A-C1F7034EA1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" y="1332"/>
            <a:ext cx="9136558" cy="51421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835442" y="3324194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835442" y="3526694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35442" y="3735788"/>
            <a:ext cx="4320000" cy="189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836116" y="1552599"/>
            <a:ext cx="6162676" cy="12056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spcBef>
                <a:spcPts val="0"/>
              </a:spcBef>
              <a:buFontTx/>
              <a:buNone/>
              <a:defRPr sz="36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9745FC2-B0D2-8940-A8E8-6E5B767E62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46488" y="2773189"/>
            <a:ext cx="6162676" cy="353658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2361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4 clinical images - solutions 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19476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67461" y="1550988"/>
            <a:ext cx="1946275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630181" y="1550988"/>
            <a:ext cx="1946275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692900" y="1550988"/>
            <a:ext cx="1946275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0"/>
            <a:ext cx="7563044" cy="411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3840480"/>
            <a:ext cx="1947862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567461" y="3840480"/>
            <a:ext cx="1947862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4630181" y="3840480"/>
            <a:ext cx="1947862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692900" y="3840480"/>
            <a:ext cx="1947862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B5C5BFF-E8EF-D849-A81F-640A8E95A8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7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E4537F4-1B0D-214B-B751-136407EEA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67461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6812B57-4515-EA48-90BB-054AB50744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0181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5A85E4A-6AE7-4242-A25F-235781FED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2900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D272F3A-A7F6-B842-A333-0428E34F72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2E032-9425-914C-9427-1FF32B00AA3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3D080-BE87-4B44-B14D-B294925BA9F9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3CB83B3F-6EA7-1B41-A4D3-21BD661E11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42624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5 clinical images solutions 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65416F0D-9D8B-1D45-A7A0-BFCB4FC4E4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15804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id="{72667FC2-34E8-B84A-AC27-1978BC737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43649" y="1550988"/>
            <a:ext cx="15804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CA4B3C53-5516-F24B-A08B-20C02E2B52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82559" y="1550988"/>
            <a:ext cx="1578797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8D9A85BA-1378-344C-952D-3A18B3BE01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21467" y="1550988"/>
            <a:ext cx="15804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A8645A44-BA10-1C4E-A7B4-063511F58C2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60378" y="1550988"/>
            <a:ext cx="1578797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0"/>
            <a:ext cx="7563044" cy="411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3840480"/>
            <a:ext cx="1580400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143650" y="3840480"/>
            <a:ext cx="1580400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3782559" y="3840480"/>
            <a:ext cx="1580400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5421468" y="3840480"/>
            <a:ext cx="1580400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B5C5BFF-E8EF-D849-A81F-640A8E95A8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7" y="1550989"/>
            <a:ext cx="15804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E4537F4-1B0D-214B-B751-136407EEA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82559" y="1550989"/>
            <a:ext cx="1578795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6812B57-4515-EA48-90BB-054AB50744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21468" y="1550989"/>
            <a:ext cx="1580384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5A85E4A-6AE7-4242-A25F-235781FED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60378" y="1550989"/>
            <a:ext cx="1580123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D272F3A-A7F6-B842-A333-0428E34F72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F583587E-C7A2-2D47-9DCA-F7570565019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43649" y="1550989"/>
            <a:ext cx="15803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E6E0CFA6-52B1-754A-B304-AF43C9787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60378" y="3840480"/>
            <a:ext cx="1580400" cy="818833"/>
          </a:xfrm>
          <a:prstGeom prst="rect">
            <a:avLst/>
          </a:prstGeom>
          <a:noFill/>
        </p:spPr>
        <p:txBody>
          <a:bodyPr lIns="0" tIns="108000" r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35BCF7DB-9AC9-BA48-B1B1-55D9CC8D60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D70AB4-AE60-D443-9B8F-A92D9EEA1D6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147C3-7169-6D45-8BFB-F13FC4CB8A7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linical image + text - paramet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2539" y="1550988"/>
            <a:ext cx="40068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622539" y="3840480"/>
            <a:ext cx="40068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94371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3705691" cy="184575"/>
          </a:xfrm>
          <a:prstGeom prst="rect">
            <a:avLst/>
          </a:prstGeom>
        </p:spPr>
        <p:txBody>
          <a:bodyPr lIns="0" r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>
                <a:tab pos="2130425" algn="l"/>
              </a:tabLst>
              <a:defRPr sz="1100" b="1" i="0">
                <a:solidFill>
                  <a:schemeClr val="bg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03238" y="1747157"/>
            <a:ext cx="3705691" cy="2912155"/>
          </a:xfrm>
          <a:prstGeom prst="rect">
            <a:avLst/>
          </a:prstGeom>
        </p:spPr>
        <p:txBody>
          <a:bodyPr lIns="0" r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96C5645-9428-1948-A83B-2F204B0969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9F199B-4773-B444-8356-7243096C26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FEA0BD-7B24-F141-8156-8C83A9EF39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18648" y="3470241"/>
            <a:ext cx="3704929" cy="264699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C30E6-F6E3-CB4D-A101-08BE8FCECFA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0EE3-3079-BA40-98D3-BE8AF47D93B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6A90550-88F9-D940-A94D-EFD35C3465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9086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2 clinical images - paramet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3237" y="1550988"/>
            <a:ext cx="40068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21214" y="1550988"/>
            <a:ext cx="401161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3840480"/>
            <a:ext cx="40068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21214" y="3840480"/>
            <a:ext cx="40104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055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E7D365B-7821-814F-AD60-695C4405B0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BBF0DD7-777C-E54A-A3C1-C7B60F11F8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18648" y="3470241"/>
            <a:ext cx="3704929" cy="264699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AD7764C-49E2-524C-A63F-98341E57F9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124" y="3470241"/>
            <a:ext cx="3704929" cy="264699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497DA-B176-5F45-A369-58F22108A57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6C163-E56B-8740-8AD3-8F6C7990BA0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F3B9CCF-C2D6-B742-BF3A-67353F57B6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114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3 clinical images - paramet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26280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8"/>
            <a:ext cx="26280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8"/>
            <a:ext cx="26280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4740" y="3840480"/>
            <a:ext cx="26280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250364" y="3840480"/>
            <a:ext cx="26280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997575" y="3840480"/>
            <a:ext cx="26280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parameters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A584D97-2804-AB46-9672-3478A4E05A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28F9C85-5E50-BC49-A601-AA6873AD7F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125" y="3470241"/>
            <a:ext cx="2417876" cy="313483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8DC8AD6-C39B-FE4A-9739-874022AFEF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2814" y="3470241"/>
            <a:ext cx="2417876" cy="313483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327DB22-C9B4-E044-A455-7431EF519C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16525" y="3470241"/>
            <a:ext cx="2417876" cy="313483"/>
          </a:xfrm>
        </p:spPr>
        <p:txBody>
          <a:bodyPr anchor="b"/>
          <a:lstStyle>
            <a:lvl1pPr marL="0" marR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 algn="l">
              <a:buNone/>
              <a:defRPr/>
            </a:lvl2pPr>
            <a:lvl3pPr marL="0" indent="0" algn="l">
              <a:buNone/>
              <a:defRPr/>
            </a:lvl3pPr>
            <a:lvl4pPr marL="0" indent="0" algn="l">
              <a:buNone/>
              <a:defRPr/>
            </a:lvl4pPr>
            <a:lvl5pPr marL="0" indent="0" algn="l">
              <a:buNone/>
              <a:defRPr/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Courtesy: Name, Title, Hospital name, State, Country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ABD468CF-1F52-F449-B4E1-FAA88BA7DA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9FF5A-AAE5-F740-8D63-77552A69E97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F573E-5EEF-B244-A083-CDE6EAC328C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4 clinical images - paramet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3237" y="1550988"/>
            <a:ext cx="19476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67461" y="1550988"/>
            <a:ext cx="1946275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630181" y="1550988"/>
            <a:ext cx="1946275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692900" y="1550988"/>
            <a:ext cx="1946275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0"/>
            <a:ext cx="7563044" cy="411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3840480"/>
            <a:ext cx="19476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567461" y="3840480"/>
            <a:ext cx="19476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4630181" y="3840480"/>
            <a:ext cx="19476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692900" y="3840480"/>
            <a:ext cx="19476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B5C5BFF-E8EF-D849-A81F-640A8E95A8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7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E4537F4-1B0D-214B-B751-136407EEA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67461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6812B57-4515-EA48-90BB-054AB50744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0181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5A85E4A-6AE7-4242-A25F-235781FED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2900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D272F3A-A7F6-B842-A333-0428E34F72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33C2E1-9C83-1D4A-9057-FA53D1E7AD2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1F1AC-C56B-9F4A-8F55-C10E24D15EB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2AF90ED-3FFF-BA4F-AF94-55E962BAC1F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418463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5 clinical images - paramet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65416F0D-9D8B-1D45-A7A0-BFCB4FC4E4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1580400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2">
            <a:extLst>
              <a:ext uri="{FF2B5EF4-FFF2-40B4-BE49-F238E27FC236}">
                <a16:creationId xmlns:a16="http://schemas.microsoft.com/office/drawing/2014/main" id="{72667FC2-34E8-B84A-AC27-1978BC737D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43650" y="1550988"/>
            <a:ext cx="1578797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12">
            <a:extLst>
              <a:ext uri="{FF2B5EF4-FFF2-40B4-BE49-F238E27FC236}">
                <a16:creationId xmlns:a16="http://schemas.microsoft.com/office/drawing/2014/main" id="{CA4B3C53-5516-F24B-A08B-20C02E2B52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82559" y="1550988"/>
            <a:ext cx="1578797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12">
            <a:extLst>
              <a:ext uri="{FF2B5EF4-FFF2-40B4-BE49-F238E27FC236}">
                <a16:creationId xmlns:a16="http://schemas.microsoft.com/office/drawing/2014/main" id="{8D9A85BA-1378-344C-952D-3A18B3BE01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21468" y="1550988"/>
            <a:ext cx="1578797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12">
            <a:extLst>
              <a:ext uri="{FF2B5EF4-FFF2-40B4-BE49-F238E27FC236}">
                <a16:creationId xmlns:a16="http://schemas.microsoft.com/office/drawing/2014/main" id="{A8645A44-BA10-1C4E-A7B4-063511F58C2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60378" y="1550988"/>
            <a:ext cx="1578797" cy="228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0"/>
            <a:ext cx="7563044" cy="411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3840480"/>
            <a:ext cx="15804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143650" y="3840480"/>
            <a:ext cx="15804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3782559" y="3840480"/>
            <a:ext cx="15804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5421468" y="3840480"/>
            <a:ext cx="15804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B5C5BFF-E8EF-D849-A81F-640A8E95A8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7" y="1550989"/>
            <a:ext cx="15804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E4537F4-1B0D-214B-B751-136407EEA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80972" y="1550989"/>
            <a:ext cx="1578795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6812B57-4515-EA48-90BB-054AB50744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19881" y="1550989"/>
            <a:ext cx="1580384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5A85E4A-6AE7-4242-A25F-235781FED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60376" y="1550989"/>
            <a:ext cx="1580123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D272F3A-A7F6-B842-A333-0428E34F72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F583587E-C7A2-2D47-9DCA-F7570565019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42851" y="1550989"/>
            <a:ext cx="15803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E6E0CFA6-52B1-754A-B304-AF43C9787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60378" y="3840480"/>
            <a:ext cx="1580400" cy="818833"/>
          </a:xfrm>
          <a:prstGeom prst="rect">
            <a:avLst/>
          </a:prstGeom>
          <a:solidFill>
            <a:schemeClr val="bg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technique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38DF7-9E5F-CB4E-9A0C-6C4A898492F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14655-306E-B04F-9A9D-757D757A55E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FC7C4768-D0FA-1944-815A-EDE9675BBB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3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3 clinical images - solution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3237" y="1550987"/>
            <a:ext cx="2628000" cy="3108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7"/>
            <a:ext cx="2628000" cy="3108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7"/>
            <a:ext cx="2628000" cy="3108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19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15A88B9-4986-DE49-9E08-F7933EE3A8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7" y="1550989"/>
            <a:ext cx="2628000" cy="317568"/>
          </a:xfrm>
          <a:prstGeom prst="rect">
            <a:avLst/>
          </a:prstGeom>
          <a:solidFill>
            <a:schemeClr val="bg1"/>
          </a:solidFill>
        </p:spPr>
        <p:txBody>
          <a:bodyPr lIns="14400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CE6F547-1FB2-0141-99D9-CF8D67FF19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0364" y="1550989"/>
            <a:ext cx="2628000" cy="317568"/>
          </a:xfrm>
          <a:prstGeom prst="rect">
            <a:avLst/>
          </a:prstGeom>
          <a:solidFill>
            <a:schemeClr val="bg1"/>
          </a:solidFill>
        </p:spPr>
        <p:txBody>
          <a:bodyPr lIns="14400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571C8315-25B0-2049-929F-AC846CE1C7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97575" y="1550989"/>
            <a:ext cx="2628000" cy="317568"/>
          </a:xfrm>
          <a:prstGeom prst="rect">
            <a:avLst/>
          </a:prstGeom>
          <a:solidFill>
            <a:schemeClr val="bg1"/>
          </a:solidFill>
        </p:spPr>
        <p:txBody>
          <a:bodyPr lIns="14400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16A293D-194B-2449-92A6-DF926A8A3E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AD797-6F29-0941-823E-6D19F6639FF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BF7E1-8A65-6840-A3E1-B1C1367FB91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8BE89C3-71B7-4C47-959D-2E72F7405B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5464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4 clinical images - solutions b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0" y="1550988"/>
            <a:ext cx="1947600" cy="3108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67461" y="1550988"/>
            <a:ext cx="1946275" cy="3108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630181" y="1550988"/>
            <a:ext cx="1946275" cy="3108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692900" y="1550988"/>
            <a:ext cx="1946275" cy="3108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0"/>
            <a:ext cx="7563044" cy="411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B5C5BFF-E8EF-D849-A81F-640A8E95A8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7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DE4537F4-1B0D-214B-B751-136407EEA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67461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6812B57-4515-EA48-90BB-054AB50744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30181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F5A85E4A-6AE7-4242-A25F-235781FEDC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2900" y="1550989"/>
            <a:ext cx="1947600" cy="317568"/>
          </a:xfrm>
          <a:prstGeom prst="rect">
            <a:avLst/>
          </a:prstGeom>
          <a:solidFill>
            <a:schemeClr val="bg1"/>
          </a:solidFill>
        </p:spPr>
        <p:txBody>
          <a:bodyPr lIns="0" tIns="0" anchor="ctr"/>
          <a:lstStyle>
            <a:lvl1pPr algn="ctr">
              <a:lnSpc>
                <a:spcPct val="90000"/>
              </a:lnSpc>
              <a:defRPr lang="en-US" b="1" i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Enter solution name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D272F3A-A7F6-B842-A333-0428E34F72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FDE36-752A-374F-9821-092D8801DF8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08E1C-8193-CF46-B972-71F16AFC41B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6F71B6B-4DBF-5644-AF32-ADE26AC93F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457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Proposition on image (L) -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3238" y="895349"/>
            <a:ext cx="2641600" cy="2082220"/>
          </a:xfrm>
          <a:prstGeom prst="rect">
            <a:avLst/>
          </a:prstGeom>
          <a:solidFill>
            <a:schemeClr val="bg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03238" y="2977569"/>
            <a:ext cx="2641600" cy="1681744"/>
          </a:xfrm>
          <a:prstGeom prst="rect">
            <a:avLst/>
          </a:prstGeom>
          <a:solidFill>
            <a:schemeClr val="tx1"/>
          </a:solidFill>
        </p:spPr>
        <p:txBody>
          <a:bodyPr lIns="93600" tIns="180000" rIns="72000" bIns="0" anchor="t"/>
          <a:lstStyle>
            <a:lvl1pPr marL="144000" indent="-14400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key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089F-97F7-AA40-975D-5B2B01306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622" y="2093843"/>
            <a:ext cx="2629866" cy="883726"/>
          </a:xfrm>
        </p:spPr>
        <p:txBody>
          <a:bodyPr lIns="93600" rIns="72000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Innovation explain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37E53-55F5-AD46-9B38-E78AB52D35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FD12E-FF57-544C-B270-DDFBFF13EF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2F9E76-4978-DA4D-A842-F432256D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7E92EBA-4DEB-574B-A3F1-F4E456B64C21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672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5_Solution 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E1F39B-6AC9-6145-A150-0977AFB8C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012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C2C11E-283D-174C-B8C9-85D3D1113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10" y="65766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8017-4522-D34C-B2F8-0072D4BDA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7" y="2637679"/>
            <a:ext cx="2745549" cy="2013842"/>
          </a:xfrm>
          <a:solidFill>
            <a:schemeClr val="bg1">
              <a:alpha val="90000"/>
            </a:schemeClr>
          </a:solidFill>
        </p:spPr>
        <p:txBody>
          <a:bodyPr vert="horz" lIns="72000" tIns="72000" rIns="72000" bIns="0" rtlCol="0">
            <a:noAutofit/>
          </a:bodyPr>
          <a:lstStyle>
            <a:lvl1pPr>
              <a:defRPr lang="en-US" sz="1400" dirty="0" smtClean="0">
                <a:solidFill>
                  <a:schemeClr val="accent1"/>
                </a:solidFill>
                <a:latin typeface="Calibri"/>
                <a:ea typeface="Calibri" charset="0"/>
                <a:cs typeface="Calibri" charset="0"/>
              </a:defRPr>
            </a:lvl1pPr>
            <a:lvl2pPr>
              <a:defRPr lang="en-US" sz="3600" dirty="0" smtClean="0"/>
            </a:lvl2pPr>
            <a:lvl3pPr>
              <a:defRPr lang="en-US" sz="3600" dirty="0" smtClean="0"/>
            </a:lvl3pPr>
            <a:lvl4pPr>
              <a:defRPr lang="en-US" sz="3600" dirty="0" smtClean="0"/>
            </a:lvl4pPr>
            <a:lvl5pPr>
              <a:defRPr lang="en-US" sz="3600" dirty="0"/>
            </a:lvl5pPr>
          </a:lstStyle>
          <a:p>
            <a:pPr lvl="0">
              <a:lnSpc>
                <a:spcPct val="100000"/>
              </a:lnSpc>
              <a:buFontTx/>
            </a:pPr>
            <a:r>
              <a:rPr lang="en-US" dirty="0"/>
              <a:t>What do we solve? Customer challenge(s)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22AB389-50C6-1A4A-9DCB-9F23E3B051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52026" y="2637678"/>
            <a:ext cx="2637599" cy="2013842"/>
          </a:xfrm>
          <a:solidFill>
            <a:srgbClr val="CAE3E9">
              <a:alpha val="90000"/>
            </a:srgb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80000"/>
              </a:lnSpc>
              <a:buFontTx/>
            </a:pPr>
            <a:r>
              <a:rPr lang="en-US" dirty="0"/>
              <a:t>Our solution</a:t>
            </a:r>
          </a:p>
          <a:p>
            <a:pPr lvl="0">
              <a:lnSpc>
                <a:spcPct val="80000"/>
              </a:lnSpc>
              <a:buFontTx/>
            </a:pPr>
            <a:endParaRPr lang="en-US" dirty="0"/>
          </a:p>
          <a:p>
            <a:pPr lvl="0">
              <a:lnSpc>
                <a:spcPct val="80000"/>
              </a:lnSpc>
              <a:buFontTx/>
            </a:pPr>
            <a:r>
              <a:rPr lang="en-US" dirty="0"/>
              <a:t>Describe solution and what we will deliver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7291D70-DB30-1342-B74A-B362A98A2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6248" y="2637678"/>
            <a:ext cx="1254324" cy="965207"/>
          </a:xfrm>
          <a:solidFill>
            <a:srgbClr val="003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Give clinical benefits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1C903E8-886A-9443-9D22-55E0E7128B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2082" y="2637678"/>
            <a:ext cx="1254324" cy="965207"/>
          </a:xfrm>
          <a:solidFill>
            <a:srgbClr val="003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Give financial benefits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4ED53B2-AAF6-5742-8713-425A118098D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16248" y="3693865"/>
            <a:ext cx="1254324" cy="965207"/>
          </a:xfrm>
          <a:solidFill>
            <a:srgbClr val="003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Give quality benefits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13F9194-E860-1B44-B3E9-070FDF7D30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2082" y="3693865"/>
            <a:ext cx="1254324" cy="965207"/>
          </a:xfrm>
          <a:solidFill>
            <a:srgbClr val="003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Give staff and patient benefits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8EEF5B-86E5-A144-BCD9-25771BF8EC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5A346-14B2-1E4F-B426-F135B540ABCA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75336-9D12-8140-8B17-9582F3DA3F11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Proposition on image (R) -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997575" y="895349"/>
            <a:ext cx="2641600" cy="2082220"/>
          </a:xfrm>
          <a:prstGeom prst="rect">
            <a:avLst/>
          </a:prstGeom>
          <a:solidFill>
            <a:schemeClr val="bg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97575" y="2977569"/>
            <a:ext cx="2641600" cy="1681744"/>
          </a:xfrm>
          <a:prstGeom prst="rect">
            <a:avLst/>
          </a:prstGeom>
          <a:solidFill>
            <a:schemeClr val="tx1"/>
          </a:solidFill>
        </p:spPr>
        <p:txBody>
          <a:bodyPr vert="horz" lIns="93600" tIns="180000" rIns="72000" bIns="0" rtlCol="0" anchor="t">
            <a:noAutofit/>
          </a:bodyPr>
          <a:lstStyle>
            <a:lvl1pPr>
              <a:defRPr lang="en-US" noProof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144000" lvl="0" indent="-144000">
              <a:buChar char="•"/>
            </a:pPr>
            <a:r>
              <a:rPr lang="en-US" noProof="0" dirty="0"/>
              <a:t>Click to add key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F089F-97F7-AA40-975D-5B2B01306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959" y="2093843"/>
            <a:ext cx="2629866" cy="883726"/>
          </a:xfrm>
        </p:spPr>
        <p:txBody>
          <a:bodyPr lIns="93600" rIns="72000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Innovation explain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44C9A-64AE-5548-94DC-EC65A9B7670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EFD38A-7965-D343-81CE-9523641D6D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4D3E8C-DF32-E740-B773-B98965C8A5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1475C69-45DD-2744-8064-34392F237B30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656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1C016-8854-3041-BFE3-0F4FB52062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000" y="1550988"/>
            <a:ext cx="6070971" cy="3108325"/>
          </a:xfrm>
        </p:spPr>
        <p:txBody>
          <a:bodyPr lIns="0" tIns="0" rIns="0" bIns="0"/>
          <a:lstStyle>
            <a:lvl1pPr marL="144000" indent="-1584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8A0811F-0214-CF49-B36B-90724B5C6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387370"/>
            <a:ext cx="7563044" cy="4251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681A3-6B3A-FE43-B716-6BD9B51F0E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12505"/>
            <a:ext cx="7563044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A2060-B9BA-D74A-8285-22F2E1D9B8F3}"/>
              </a:ext>
            </a:extLst>
          </p:cNvPr>
          <p:cNvSpPr txBox="1"/>
          <p:nvPr/>
        </p:nvSpPr>
        <p:spPr>
          <a:xfrm>
            <a:off x="8579796" y="4863830"/>
            <a:ext cx="0" cy="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FD4CC476-942F-0B4E-B016-9B057855A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119" y="4864360"/>
            <a:ext cx="199973" cy="1502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6ECE9B-92BB-3C49-A891-301A733413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59B04D6-277D-EF4A-B64C-7C3424BF8D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</p:spTree>
    <p:extLst>
      <p:ext uri="{BB962C8B-B14F-4D97-AF65-F5344CB8AC3E}">
        <p14:creationId xmlns:p14="http://schemas.microsoft.com/office/powerpoint/2010/main" val="2978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1C016-8854-3041-BFE3-0F4FB52062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000" y="1550988"/>
            <a:ext cx="6070971" cy="3108325"/>
          </a:xfrm>
        </p:spPr>
        <p:txBody>
          <a:bodyPr lIns="0" tIns="0" rIns="0" bIns="0"/>
          <a:lstStyle>
            <a:lvl1pPr marL="144000" indent="-1584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8A0811F-0214-CF49-B36B-90724B5C6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387370"/>
            <a:ext cx="7563044" cy="4251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D681A3-6B3A-FE43-B716-6BD9B51F0E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812505"/>
            <a:ext cx="7563044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F5E3C-6C2A-3E4C-BDD6-A574B80A27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4CB64-CAF7-0A4E-96D8-AB4AC76B9D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4BE3D57-7FC1-104A-93D2-AEBA28B23B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868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ivider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B8B639-4C6B-B14E-9DB2-FC433D2100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" r="9750"/>
          <a:stretch/>
        </p:blipFill>
        <p:spPr>
          <a:xfrm>
            <a:off x="-1" y="0"/>
            <a:ext cx="9144001" cy="5143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A934-7045-B946-BFDA-3A535734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2713F-2F55-F74B-898F-966DCC2286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14C1D6A-123A-9647-B91D-74D8540520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1BA65DA-2939-6F46-8957-7D6BDC9552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2135148"/>
            <a:ext cx="8129587" cy="6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4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6E404F7-DCB4-C341-972F-A2D5CF0A5845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365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ivider + sub - Blu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DCE340-283A-BE4D-AC7A-655DCE35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" r="9750"/>
          <a:stretch/>
        </p:blipFill>
        <p:spPr>
          <a:xfrm>
            <a:off x="-1" y="0"/>
            <a:ext cx="9144001" cy="5143718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2135148"/>
            <a:ext cx="8129587" cy="6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4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9249D-C3ED-3544-A942-B369C65BAE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2945853"/>
            <a:ext cx="8129587" cy="6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4F76B-BF81-AD42-ABF3-D542B0EA2F3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04346C7-5E3D-C24F-AD8D-310DE541C6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32B03BE-2239-804A-9007-B977DD95AE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C5F1FA0-03D1-9F41-8A07-407CC4BA6EDC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139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ivider Chapters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8A591FE-72AF-B848-97DE-A0A80ACAD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" r="9750"/>
          <a:stretch/>
        </p:blipFill>
        <p:spPr>
          <a:xfrm>
            <a:off x="-1" y="0"/>
            <a:ext cx="9144001" cy="5143718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76238"/>
            <a:ext cx="8129587" cy="4283075"/>
          </a:xfrm>
          <a:prstGeom prst="rect">
            <a:avLst/>
          </a:prstGeom>
        </p:spPr>
        <p:txBody>
          <a:bodyPr lIns="0" tIns="0" rIns="0" bIns="0" anchor="ctr"/>
          <a:lstStyle>
            <a:lvl1pPr marL="540000" indent="-540000" algn="l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defRPr sz="36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  <a:p>
            <a:pPr lvl="0"/>
            <a:r>
              <a:rPr lang="en-US" noProof="0" dirty="0"/>
              <a:t>Chapter</a:t>
            </a:r>
          </a:p>
          <a:p>
            <a:pPr lvl="0"/>
            <a:r>
              <a:rPr lang="en-US" noProof="0" dirty="0"/>
              <a:t>Chapter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ABF14-9C30-0748-A30C-5480ADFD1F67}"/>
              </a:ext>
            </a:extLst>
          </p:cNvPr>
          <p:cNvSpPr txBox="1"/>
          <p:nvPr/>
        </p:nvSpPr>
        <p:spPr>
          <a:xfrm>
            <a:off x="5476973" y="367645"/>
            <a:ext cx="0" cy="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3251821-0923-A34F-BFEB-B627835021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25948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err="1"/>
              <a:t>Disclamer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4AF68-A8DB-C742-9881-AF3CEF23A1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39E1491-7665-0145-A621-8EE5CD9E28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5FEB43A-1129-0F40-AE93-46FAE8757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406B3F1-3922-5E4E-97F2-D04C1AC38B9E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875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ivid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2135148"/>
            <a:ext cx="8129586" cy="6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4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DCCAA5-89B0-1144-A67E-4F69A43D4BBC}"/>
              </a:ext>
            </a:extLst>
          </p:cNvPr>
          <p:cNvSpPr txBox="1"/>
          <p:nvPr/>
        </p:nvSpPr>
        <p:spPr>
          <a:xfrm>
            <a:off x="1807535" y="1839433"/>
            <a:ext cx="0" cy="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D1DAB-9CD0-1346-BE6D-08CFA2A89C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9D752C-F988-A74A-96B7-54E220DD16C1}"/>
              </a:ext>
            </a:extLst>
          </p:cNvPr>
          <p:cNvSpPr txBox="1"/>
          <p:nvPr/>
        </p:nvSpPr>
        <p:spPr>
          <a:xfrm>
            <a:off x="9093200" y="3771900"/>
            <a:ext cx="0" cy="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E86C9C-3C6C-CA4B-BDE6-07C7010EC36C}"/>
              </a:ext>
            </a:extLst>
          </p:cNvPr>
          <p:cNvSpPr txBox="1"/>
          <p:nvPr/>
        </p:nvSpPr>
        <p:spPr>
          <a:xfrm>
            <a:off x="5694947" y="2037347"/>
            <a:ext cx="0" cy="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8ED7F03-0CC4-F34E-B457-86EC5465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023FEEF-69CD-5346-B0A1-544EAB8A3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9E335C-1349-4B40-B3C8-98DB298034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2591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ivider + sub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2135148"/>
            <a:ext cx="8129587" cy="6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4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DCCAA5-89B0-1144-A67E-4F69A43D4BBC}"/>
              </a:ext>
            </a:extLst>
          </p:cNvPr>
          <p:cNvSpPr txBox="1"/>
          <p:nvPr/>
        </p:nvSpPr>
        <p:spPr>
          <a:xfrm>
            <a:off x="1807535" y="1839433"/>
            <a:ext cx="0" cy="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16E72DB-3171-C54D-B07C-839344BB0A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2945853"/>
            <a:ext cx="8129587" cy="6477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FB645-2DE5-2C46-BF7C-FB5CCA0085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4A223-E8D7-0A41-A0F1-28C874918AF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33B6FD-AA05-8943-9752-242C29B642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CD8C026-F25C-444C-8687-C4275C1086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0679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Divider Chapt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7" y="376238"/>
            <a:ext cx="8129587" cy="4283075"/>
          </a:xfrm>
          <a:prstGeom prst="rect">
            <a:avLst/>
          </a:prstGeom>
        </p:spPr>
        <p:txBody>
          <a:bodyPr lIns="0" tIns="0" rIns="0" bIns="0" anchor="ctr"/>
          <a:lstStyle>
            <a:lvl1pPr marL="540000" indent="-540000" algn="l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defRPr sz="36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  <a:p>
            <a:pPr lvl="0"/>
            <a:r>
              <a:rPr lang="en-US" noProof="0" dirty="0"/>
              <a:t>Chapter</a:t>
            </a:r>
          </a:p>
          <a:p>
            <a:pPr lvl="0"/>
            <a:r>
              <a:rPr lang="en-US" noProof="0" dirty="0"/>
              <a:t>Chapter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37D68B-63DB-5C43-8E78-E8BE04D4E5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08FCF-6AD5-7F41-AB4F-0DCD3CCE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83727-311E-1948-AA2E-D7A5544F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9358F5-B525-7C4C-8736-5B61A9D913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5187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Big text -  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BC91EA1-F3EE-4D4C-9A4E-9C4C31086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1344159"/>
            <a:ext cx="6682354" cy="33151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3B29BD-B078-274C-901D-9E479855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DB1D63-D595-5644-85F6-EEC910C0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78CF957-F869-9540-AC83-B8C7FC3DEA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16809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5_Solution b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8017-4522-D34C-B2F8-0072D4BDA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7" y="1550987"/>
            <a:ext cx="2628901" cy="1788561"/>
          </a:xfrm>
          <a:solidFill>
            <a:schemeClr val="bg1">
              <a:alpha val="90000"/>
            </a:schemeClr>
          </a:solidFill>
        </p:spPr>
        <p:txBody>
          <a:bodyPr vert="horz" lIns="72000" tIns="72000" rIns="72000" bIns="0" rtlCol="0">
            <a:noAutofit/>
          </a:bodyPr>
          <a:lstStyle>
            <a:lvl1pPr>
              <a:defRPr lang="en-US" sz="1600" b="0" i="1" dirty="0" smtClean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sz="3600" dirty="0" smtClean="0"/>
            </a:lvl2pPr>
            <a:lvl3pPr>
              <a:defRPr lang="en-US" sz="3600" dirty="0" smtClean="0"/>
            </a:lvl3pPr>
            <a:lvl4pPr>
              <a:defRPr lang="en-US" sz="3600" dirty="0" smtClean="0"/>
            </a:lvl4pPr>
            <a:lvl5pPr>
              <a:defRPr lang="en-US" sz="3600" dirty="0"/>
            </a:lvl5pPr>
          </a:lstStyle>
          <a:p>
            <a:pPr lvl="0">
              <a:lnSpc>
                <a:spcPct val="100000"/>
              </a:lnSpc>
              <a:buFontTx/>
            </a:pPr>
            <a:r>
              <a:rPr lang="en-US" dirty="0"/>
              <a:t>Header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22AB389-50C6-1A4A-9DCB-9F23E3B051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237" y="3339548"/>
            <a:ext cx="2628901" cy="1311972"/>
          </a:xfrm>
          <a:solidFill>
            <a:srgbClr val="CAE3E9">
              <a:alpha val="90000"/>
            </a:srgb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80000"/>
              </a:lnSpc>
              <a:buFontTx/>
            </a:pPr>
            <a:r>
              <a:rPr lang="en-US" dirty="0"/>
              <a:t>Our solution</a:t>
            </a:r>
          </a:p>
          <a:p>
            <a:pPr lvl="0">
              <a:lnSpc>
                <a:spcPct val="80000"/>
              </a:lnSpc>
              <a:buFontTx/>
            </a:pPr>
            <a:endParaRPr lang="en-US" dirty="0"/>
          </a:p>
          <a:p>
            <a:pPr lvl="0">
              <a:lnSpc>
                <a:spcPct val="80000"/>
              </a:lnSpc>
              <a:buFontTx/>
            </a:pPr>
            <a:r>
              <a:rPr lang="en-US" dirty="0"/>
              <a:t>Describe solution and what we will deliver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9964B8-9FCC-7840-AFAB-653B093893EB}"/>
              </a:ext>
            </a:extLst>
          </p:cNvPr>
          <p:cNvSpPr/>
          <p:nvPr/>
        </p:nvSpPr>
        <p:spPr>
          <a:xfrm>
            <a:off x="3248786" y="3339548"/>
            <a:ext cx="5384040" cy="1321350"/>
          </a:xfrm>
          <a:prstGeom prst="rect">
            <a:avLst/>
          </a:prstGeom>
          <a:solidFill>
            <a:srgbClr val="003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CE5106-DEA9-6847-A2FB-077CBCD4F15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25271" y="4082789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Percentage sentence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94A4D68-D3D5-5C4A-8960-6393BCA399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9000" y="4082789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Percentage sentence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503AD6F-10C1-7B4A-AAFC-7C8D531E9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12729" y="4082788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Percentage sentence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D0D08C3-086A-F949-A7B7-77FD231163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56457" y="4082788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Percentage sentence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8183B66-B8D1-5947-A6F6-76B67FA66A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5271" y="3573518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sz="3600" b="1" i="0" dirty="0">
                <a:solidFill>
                  <a:srgbClr val="59BCB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E52AB98-6100-3F41-B11B-391AA4247FE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70595" y="3573518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sz="3600" b="1" i="0" dirty="0">
                <a:solidFill>
                  <a:srgbClr val="59BCB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61FC040-BD9B-F642-93A0-54397B668D6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15920" y="3573518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sz="3600" b="1" i="0" dirty="0">
                <a:solidFill>
                  <a:srgbClr val="59BCB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8515D4F-1B69-D34B-B8FA-CF709CEACB9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56457" y="3573518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sz="3600" b="1" i="0" dirty="0">
                <a:solidFill>
                  <a:srgbClr val="59BCB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FA41F3-BF73-624D-99C4-4ECD47EA1037}"/>
              </a:ext>
            </a:extLst>
          </p:cNvPr>
          <p:cNvCxnSpPr/>
          <p:nvPr/>
        </p:nvCxnSpPr>
        <p:spPr>
          <a:xfrm>
            <a:off x="4588703" y="3445251"/>
            <a:ext cx="0" cy="1118577"/>
          </a:xfrm>
          <a:prstGeom prst="line">
            <a:avLst/>
          </a:prstGeom>
          <a:ln>
            <a:solidFill>
              <a:srgbClr val="5BB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B67EDBF-B1EB-9E40-B3A5-188CC458F194}"/>
              </a:ext>
            </a:extLst>
          </p:cNvPr>
          <p:cNvCxnSpPr/>
          <p:nvPr/>
        </p:nvCxnSpPr>
        <p:spPr>
          <a:xfrm>
            <a:off x="5934027" y="3445251"/>
            <a:ext cx="0" cy="1118577"/>
          </a:xfrm>
          <a:prstGeom prst="line">
            <a:avLst/>
          </a:prstGeom>
          <a:ln>
            <a:solidFill>
              <a:srgbClr val="5BB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ABA660-7811-C648-8FA5-2DC5AE5D9BCB}"/>
              </a:ext>
            </a:extLst>
          </p:cNvPr>
          <p:cNvCxnSpPr/>
          <p:nvPr/>
        </p:nvCxnSpPr>
        <p:spPr>
          <a:xfrm>
            <a:off x="7279351" y="3445251"/>
            <a:ext cx="0" cy="1118577"/>
          </a:xfrm>
          <a:prstGeom prst="line">
            <a:avLst/>
          </a:prstGeom>
          <a:ln>
            <a:solidFill>
              <a:srgbClr val="5BBB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833D98E-1491-594C-AD9C-3091146F10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012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A03C1F4-5CE9-9346-BCDD-5B69C6D97C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10" y="65766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C7B05-7BAC-8C40-8020-6406D90A5A5A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EA878-57D1-CA46-8947-92F309B6D08A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502D453C-B13F-344A-ABB3-4C568AAB75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0958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Big text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BC91EA1-F3EE-4D4C-9A4E-9C4C31086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1344159"/>
            <a:ext cx="6682354" cy="33151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E4CBFF-6BE6-F14D-ADEA-CCD93696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97F9FE7-73D3-8A42-837D-546D08BF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58699B1-E91F-574F-A128-07E71649B4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0661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Header only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69"/>
            <a:ext cx="7563044" cy="7894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16F676-EA67-984E-B1C6-011B32AB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59A2CF-2181-9446-BC45-490CC36C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A5F96A0-9E99-6641-BC8F-C8FDDB8406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3376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Header+Sub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20F4E77-44F2-FC44-AFE8-187482A89F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780B5C3-C0FC-E340-BF45-95971DA40D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49FB36D-78E2-C04E-BD34-7D8B9F3EEA4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2EF5CEB-CBB5-F343-A9CB-509312336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8304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Header only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F513029-BA28-B74A-BB26-ECC97ADF26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9437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A59FC94-ABC1-6E49-912E-73A17EB5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49A97C8-F516-9B43-8267-5E5698BC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ED7906D-16A1-DD49-82D5-4A41423AD2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6511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Header+Sub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20F4E77-44F2-FC44-AFE8-187482A89F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8A6F-DEB4-D645-8346-855DEBD1D8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2270-B93F-804D-8F45-6F22A15AAA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88E05CE-9F5E-D74B-85E4-72BED908A1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3387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Header only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754563C-FEE1-8D4F-8AA9-413AB38D61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9437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05211-ED24-3149-B95C-840FC6529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884F7-D6BC-814B-9D21-B0F52526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1AB06B1-BDD1-3F42-8563-CFB098DEC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3244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Header+Sub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ECE93-298B-4143-A1F1-DD055267BF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C47A07E-EE70-1749-9993-7693503917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56B60F-A243-2F40-BBBC-7F66EDCB80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DB9E5-561F-314C-AD31-07205B910EF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9B7019-67BD-4241-9511-5BE6774B2E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031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ontent small tex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20F4E77-44F2-FC44-AFE8-187482A89F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2C37DB9-59E2-C84E-896C-15BEE421C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000" y="1559455"/>
            <a:ext cx="5493575" cy="3114145"/>
          </a:xfrm>
        </p:spPr>
        <p:txBody>
          <a:bodyPr lIns="0" tIns="0" rIns="0" bIns="0"/>
          <a:lstStyle>
            <a:lvl1pPr marL="144000" indent="-158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E7DB7-67E1-CD49-8B81-71E26740BE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3FFCA-89A4-9E46-9C5C-499B08670F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B634B00-F623-7A48-9891-5F3D5FA797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3776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ontent small text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251E0A-82D4-134C-B2E3-DD5C8C4D0E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1C016-8854-3041-BFE3-0F4FB52062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000" y="1550988"/>
            <a:ext cx="5493575" cy="3108325"/>
          </a:xfrm>
        </p:spPr>
        <p:txBody>
          <a:bodyPr lIns="0" tIns="0" rIns="0" bIns="0"/>
          <a:lstStyle>
            <a:lvl1pPr marL="144000" indent="-158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8CF01F-EADD-DB4A-B19F-511094DB49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5FD72F-33C1-DB4E-81A3-0DFE21EE7A4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A69B37F-55F3-814A-8322-2C349211CB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73436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ontent small text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49B3B5-EBA0-2849-83AC-C55DF8AC32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98627C3-BF6C-884A-8FE8-77A7F24AC4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2C37DB9-59E2-C84E-896C-15BEE421C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000" y="1550988"/>
            <a:ext cx="5493575" cy="3108325"/>
          </a:xfrm>
        </p:spPr>
        <p:txBody>
          <a:bodyPr lIns="0" tIns="0" rIns="0" bIns="0"/>
          <a:lstStyle>
            <a:lvl1pPr marL="144000" indent="-1584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0FDEC-5D44-9740-A991-A3C00753B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E60CA-D804-8E46-81CC-4D419A9CEC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FC5B421-AA28-1343-998B-1792333CDF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13510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5_Solution c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E1F39B-6AC9-6145-A150-0977AFB8C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012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C2C11E-283D-174C-B8C9-85D3D1113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10" y="65766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8017-4522-D34C-B2F8-0072D4BDA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7" y="2637678"/>
            <a:ext cx="2745549" cy="2012400"/>
          </a:xfrm>
          <a:solidFill>
            <a:schemeClr val="bg1">
              <a:alpha val="90000"/>
            </a:schemeClr>
          </a:solidFill>
        </p:spPr>
        <p:txBody>
          <a:bodyPr vert="horz" lIns="72000" tIns="72000" rIns="72000" bIns="0" rtlCol="0">
            <a:noAutofit/>
          </a:bodyPr>
          <a:lstStyle>
            <a:lvl1pPr>
              <a:defRPr lang="en-US" sz="1800" b="0" i="1" dirty="0" smtClean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sz="3600" dirty="0" smtClean="0"/>
            </a:lvl2pPr>
            <a:lvl3pPr>
              <a:defRPr lang="en-US" sz="3600" dirty="0" smtClean="0"/>
            </a:lvl3pPr>
            <a:lvl4pPr>
              <a:defRPr lang="en-US" sz="3600" dirty="0" smtClean="0"/>
            </a:lvl4pPr>
            <a:lvl5pPr>
              <a:defRPr lang="en-US" sz="3600" dirty="0"/>
            </a:lvl5pPr>
          </a:lstStyle>
          <a:p>
            <a:pPr lvl="0">
              <a:lnSpc>
                <a:spcPct val="100000"/>
              </a:lnSpc>
              <a:buFontTx/>
            </a:pPr>
            <a:r>
              <a:rPr lang="en-US" dirty="0"/>
              <a:t>Quote </a:t>
            </a:r>
          </a:p>
          <a:p>
            <a:pPr lvl="0">
              <a:lnSpc>
                <a:spcPct val="100000"/>
              </a:lnSpc>
              <a:buFontTx/>
            </a:pPr>
            <a:r>
              <a:rPr lang="en-US" dirty="0"/>
              <a:t>Make name not italic and 11 point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22AB389-50C6-1A4A-9DCB-9F23E3B051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52027" y="2637678"/>
            <a:ext cx="2637598" cy="2013842"/>
          </a:xfrm>
          <a:solidFill>
            <a:srgbClr val="CAE3E9">
              <a:alpha val="90000"/>
            </a:srgb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80000"/>
              </a:lnSpc>
              <a:buFontTx/>
            </a:pPr>
            <a:r>
              <a:rPr lang="en-US" dirty="0"/>
              <a:t>Our solution</a:t>
            </a:r>
          </a:p>
          <a:p>
            <a:pPr lvl="0">
              <a:lnSpc>
                <a:spcPct val="80000"/>
              </a:lnSpc>
              <a:buFontTx/>
            </a:pPr>
            <a:endParaRPr lang="en-US" dirty="0"/>
          </a:p>
          <a:p>
            <a:pPr lvl="0">
              <a:lnSpc>
                <a:spcPct val="80000"/>
              </a:lnSpc>
              <a:buFontTx/>
            </a:pPr>
            <a:r>
              <a:rPr lang="en-US" dirty="0"/>
              <a:t>Describe solution and what we will deliver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748504-94E5-F941-A4C0-EDF479474EAF}"/>
              </a:ext>
            </a:extLst>
          </p:cNvPr>
          <p:cNvSpPr/>
          <p:nvPr/>
        </p:nvSpPr>
        <p:spPr>
          <a:xfrm>
            <a:off x="5993476" y="2637678"/>
            <a:ext cx="2639349" cy="2012400"/>
          </a:xfrm>
          <a:prstGeom prst="rect">
            <a:avLst/>
          </a:prstGeom>
          <a:solidFill>
            <a:srgbClr val="00347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3DB5E6-FF93-B147-B0D8-2098D2DAC110}"/>
              </a:ext>
            </a:extLst>
          </p:cNvPr>
          <p:cNvGrpSpPr/>
          <p:nvPr/>
        </p:nvGrpSpPr>
        <p:grpSpPr>
          <a:xfrm>
            <a:off x="6154821" y="3278738"/>
            <a:ext cx="2275277" cy="621528"/>
            <a:chOff x="6200302" y="3278738"/>
            <a:chExt cx="2229796" cy="62152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3C6C47-221A-E048-B063-391DD23242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0302" y="3278738"/>
              <a:ext cx="2229796" cy="0"/>
            </a:xfrm>
            <a:prstGeom prst="line">
              <a:avLst/>
            </a:prstGeom>
            <a:ln>
              <a:solidFill>
                <a:srgbClr val="5BBB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77CEDCF-9415-E347-A637-57A233CD94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0302" y="3900266"/>
              <a:ext cx="2229796" cy="0"/>
            </a:xfrm>
            <a:prstGeom prst="line">
              <a:avLst/>
            </a:prstGeom>
            <a:ln>
              <a:solidFill>
                <a:srgbClr val="5BBB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40402D6-7570-DF48-9F99-5EB126A1CF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06820" y="2779623"/>
            <a:ext cx="1023278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b" anchorCtr="0"/>
          <a:lstStyle>
            <a:lvl1pPr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Percentage sentence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E06C9E2-6183-A246-8CE6-AA3CA6436F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9911" y="2756049"/>
            <a:ext cx="1188000" cy="398632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sz="3600" b="1" i="0" dirty="0">
                <a:solidFill>
                  <a:srgbClr val="59BCB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2DBE69C-014F-C245-B180-C7EAE0F115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06820" y="3390669"/>
            <a:ext cx="1023278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b" anchorCtr="0"/>
          <a:lstStyle>
            <a:lvl1pPr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Percentage sentence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3BE3A1C-306F-884A-8214-3E9B2448103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59911" y="3367094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sz="3600" b="1" i="0" dirty="0">
                <a:solidFill>
                  <a:srgbClr val="59BCB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1BC4BF9-04AA-CB41-B1AB-CAB45DE50FF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06820" y="4036827"/>
            <a:ext cx="1023278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b" anchorCtr="0"/>
          <a:lstStyle>
            <a:lvl1pPr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Percentage sentence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092D161-EB94-3C48-9C76-0A1E7588D6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59911" y="4013252"/>
            <a:ext cx="1188000" cy="40108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t" anchorCtr="0"/>
          <a:lstStyle>
            <a:lvl1pPr>
              <a:defRPr lang="en-US" sz="3600" b="1" i="0" dirty="0">
                <a:solidFill>
                  <a:srgbClr val="59BCB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E5B88-8196-004F-9FB6-71622D67D24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D6FCB-9E64-9041-9FEB-A0A5A344AD78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6B1E542-CAB5-774B-AEE8-63217E41F1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8813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2 column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1553155"/>
            <a:ext cx="3833092" cy="190804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800325" y="1553156"/>
            <a:ext cx="3825202" cy="190804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747157"/>
            <a:ext cx="3834409" cy="291215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00322" y="1747157"/>
            <a:ext cx="3825204" cy="291215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0"/>
            <a:ext cx="7563044" cy="4219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324B68-2801-534A-A269-A487CC3AD3D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0C365C9-62E8-7D49-B44C-3CF187881DE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F0D6591-1E86-2C41-AB4A-E643034B9A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FD66F62-23A7-E44C-86F8-5C63E44DDE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4026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3 column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1553156"/>
            <a:ext cx="2551047" cy="190804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55866" y="1553156"/>
            <a:ext cx="2551046" cy="190803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10639" y="1553155"/>
            <a:ext cx="2548899" cy="190804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747157"/>
            <a:ext cx="2548800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55865" y="1747157"/>
            <a:ext cx="2550205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10639" y="1747157"/>
            <a:ext cx="2550205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0"/>
            <a:ext cx="7563044" cy="41896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8041698-F36A-8D41-967E-B38A8A7F3D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360D350-6EDF-7B4A-842F-65D5707C895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DA7AFE9-F294-EA4D-BC6D-5C9E4F3A8B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2EBE975-469F-A84A-A3E9-6D005ADDAA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19838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3 columns + image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82D9E89-6A68-DD4A-B8DD-908DC58E60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4000" y="3167743"/>
            <a:ext cx="2551046" cy="14893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114AE48-E120-7648-85FF-26B56E38A7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55866" y="3167743"/>
            <a:ext cx="2551046" cy="14893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06F5A08-49D5-0E42-BB53-6F4D772265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10905" y="3167743"/>
            <a:ext cx="2548634" cy="14893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0"/>
            <a:ext cx="7563044" cy="4219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1553156"/>
            <a:ext cx="2551047" cy="190804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55866" y="1553156"/>
            <a:ext cx="2551046" cy="190803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10639" y="1553155"/>
            <a:ext cx="2548899" cy="190804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rgbClr val="005A8B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747157"/>
            <a:ext cx="2550205" cy="1420249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55865" y="1747157"/>
            <a:ext cx="2550205" cy="1420249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10639" y="1747157"/>
            <a:ext cx="2550205" cy="1420249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8B912-A225-0747-B1D2-F09A576BA4A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C37855-4035-5040-BB56-445CC5BB2C1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057E027-2801-8D48-83F4-12D19BAF7A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1C3E3048-1F30-294D-A3D9-599A3AECED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8115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3 column+blue head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1553155"/>
            <a:ext cx="2605460" cy="417600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 numCol="1" spcCol="180000" anchor="ctr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55866" y="1553155"/>
            <a:ext cx="2605460" cy="416120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 numCol="1" spcCol="18000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10640" y="1553155"/>
            <a:ext cx="2605460" cy="416120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rIns="108000" bIns="108000" numCol="1" spcCol="18000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2060554"/>
            <a:ext cx="2605460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 noProof="0" dirty="0"/>
              <a:t>Master</a:t>
            </a:r>
            <a:r>
              <a:rPr lang="en-US" dirty="0"/>
              <a:t>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55866" y="2060554"/>
            <a:ext cx="2605460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10640" y="2060554"/>
            <a:ext cx="2605460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69"/>
            <a:ext cx="7563044" cy="7894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2FD673F-E473-884D-8F05-AA9C2D0E7C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1C9820C-9234-254B-8BAC-9C6CD88E45E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FBB12AB-0948-894E-A2C3-C8826BCF6C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86707F1-F131-B441-8835-27A8D7D2DC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9181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6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3 column+Lblue header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1553155"/>
            <a:ext cx="2628000" cy="417600"/>
          </a:xfrm>
          <a:prstGeom prst="rect">
            <a:avLst/>
          </a:prstGeom>
          <a:solidFill>
            <a:schemeClr val="accent3"/>
          </a:solidFill>
        </p:spPr>
        <p:txBody>
          <a:bodyPr lIns="108000" tIns="108000" rIns="108000" bIns="108000" numCol="1" spcCol="180000" anchor="ctr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55866" y="1553155"/>
            <a:ext cx="2628000" cy="416120"/>
          </a:xfrm>
          <a:prstGeom prst="rect">
            <a:avLst/>
          </a:prstGeom>
          <a:solidFill>
            <a:schemeClr val="accent3"/>
          </a:solidFill>
        </p:spPr>
        <p:txBody>
          <a:bodyPr lIns="108000" tIns="108000" rIns="108000" bIns="108000" numCol="1" spcCol="18000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10640" y="1553155"/>
            <a:ext cx="2628000" cy="416120"/>
          </a:xfrm>
          <a:prstGeom prst="rect">
            <a:avLst/>
          </a:prstGeom>
          <a:solidFill>
            <a:schemeClr val="accent3"/>
          </a:solidFill>
        </p:spPr>
        <p:txBody>
          <a:bodyPr lIns="108000" tIns="108000" rIns="108000" bIns="108000" numCol="1" spcCol="18000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2060554"/>
            <a:ext cx="2605460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 noProof="0" dirty="0"/>
              <a:t>Master</a:t>
            </a:r>
            <a:r>
              <a:rPr lang="en-US" dirty="0"/>
              <a:t>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55866" y="2060554"/>
            <a:ext cx="2605460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10640" y="2060554"/>
            <a:ext cx="2605460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69"/>
            <a:ext cx="7563044" cy="34415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005A8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2B37360-C51A-4245-A7E5-C1BDD46629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E54D5-FBA6-B248-AC73-BEA1D8D5600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EBB0D-DE7D-AC47-B8A9-1611D13C347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5C9D33D-E3D3-534D-8BE7-4A9DCE9296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rgbClr val="005A8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540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6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2 columns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1562582"/>
            <a:ext cx="4010025" cy="315204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4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21214" y="1562582"/>
            <a:ext cx="4011612" cy="29887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4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000" y="1747157"/>
            <a:ext cx="3563152" cy="291215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21214" y="1747157"/>
            <a:ext cx="3554598" cy="291215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1C76220-11C7-7D4A-84C2-BF403B4DA2F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CABA3BF-8955-E142-9640-34F9A7B3EFC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C430E54-2849-8A41-9352-7BB0E7B4EC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4000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B57A098-0A29-1241-B348-E074BBC6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96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 columns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4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4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01212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4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47157"/>
            <a:ext cx="2550205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46438" y="1747157"/>
            <a:ext cx="2550205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01212" y="1747157"/>
            <a:ext cx="2550205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1255170-DDE9-3343-8E32-B91F6DA235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81421F3-390E-2A4B-8491-50C21C2A25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DCF3DAF-B565-1B4D-864C-0363528141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B57A098-0A29-1241-B348-E074BBC6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335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 columns + images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4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4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01212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4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47157"/>
            <a:ext cx="2550205" cy="1346917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46438" y="1747157"/>
            <a:ext cx="2550205" cy="1346917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01212" y="1747157"/>
            <a:ext cx="2631344" cy="1346917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82D9E89-6A68-DD4A-B8DD-908DC58E60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3238" y="3167743"/>
            <a:ext cx="2632075" cy="1489318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114AE48-E120-7648-85FF-26B56E38A7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46438" y="3167743"/>
            <a:ext cx="2654030" cy="1489318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06F5A08-49D5-0E42-BB53-6F4D772265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10904" y="3167743"/>
            <a:ext cx="2632075" cy="1489318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FA2E132-C0A3-DE40-BB3F-F14A1E2CBE7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CE5AC11-0693-804B-B54A-1CEC8A7A0C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180A05E-A2AC-E844-8573-A3C3DE342B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B57A098-0A29-1241-B348-E074BBC643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01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3 column+Lblue header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2628899" cy="417600"/>
          </a:xfrm>
          <a:prstGeom prst="rect">
            <a:avLst/>
          </a:prstGeom>
          <a:solidFill>
            <a:schemeClr val="accent3"/>
          </a:solidFill>
        </p:spPr>
        <p:txBody>
          <a:bodyPr lIns="108000" tIns="108000" rIns="108000" bIns="108000" numCol="1" spcCol="180000" anchor="ctr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1562582"/>
            <a:ext cx="2628899" cy="416120"/>
          </a:xfrm>
          <a:prstGeom prst="rect">
            <a:avLst/>
          </a:prstGeom>
          <a:solidFill>
            <a:schemeClr val="accent3"/>
          </a:solidFill>
        </p:spPr>
        <p:txBody>
          <a:bodyPr lIns="108000" tIns="108000" rIns="108000" bIns="108000" numCol="1" spcCol="18000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01212" y="1562582"/>
            <a:ext cx="2628899" cy="416120"/>
          </a:xfrm>
          <a:prstGeom prst="rect">
            <a:avLst/>
          </a:prstGeom>
          <a:solidFill>
            <a:schemeClr val="accent3"/>
          </a:solidFill>
        </p:spPr>
        <p:txBody>
          <a:bodyPr lIns="108000" tIns="108000" rIns="108000" bIns="108000" numCol="1" spcCol="180000"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 sz="1100" b="1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2069981"/>
            <a:ext cx="2628899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 noProof="0" dirty="0"/>
              <a:t>Master</a:t>
            </a:r>
            <a:r>
              <a:rPr lang="en-US" dirty="0"/>
              <a:t>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46438" y="2069981"/>
            <a:ext cx="2628899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01212" y="2069981"/>
            <a:ext cx="2628899" cy="2605660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193A712-F5D4-9F4E-8D0D-227FDC5496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2BF5A87-F57B-C749-8118-7F856E62F4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CCFFE17-9E9B-C84D-A448-DB427664B1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B57A098-0A29-1241-B348-E074BBC6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82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6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2 columns - LBlue">
    <p:bg>
      <p:bgPr>
        <a:solidFill>
          <a:srgbClr val="72B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4010025" cy="315204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21214" y="1562582"/>
            <a:ext cx="4011612" cy="29887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3239" y="1747157"/>
            <a:ext cx="3563152" cy="291215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621214" y="1747157"/>
            <a:ext cx="3554598" cy="291215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2134F63-A196-5E46-84B6-3ADB1201319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8CC09D9-78AA-F648-912E-40FF0CC5E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01EFEEC-7204-6441-836A-70457DDC20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15476A7-118C-A64E-9E83-5DCC8E718F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7960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7_Solution building block 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E1F39B-6AC9-6145-A150-0977AFB8C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012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C2C11E-283D-174C-B8C9-85D3D1113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10" y="65766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8017-4522-D34C-B2F8-0072D4BDA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7" y="2637678"/>
            <a:ext cx="5386388" cy="2012400"/>
          </a:xfrm>
          <a:solidFill>
            <a:schemeClr val="bg1">
              <a:alpha val="90000"/>
            </a:schemeClr>
          </a:solidFill>
        </p:spPr>
        <p:txBody>
          <a:bodyPr vert="horz" lIns="72000" tIns="72000" rIns="72000" bIns="0" rtlCol="0">
            <a:noAutofit/>
          </a:bodyPr>
          <a:lstStyle>
            <a:lvl1pPr>
              <a:defRPr lang="en-US" sz="1400" dirty="0" smtClean="0">
                <a:solidFill>
                  <a:schemeClr val="accent1"/>
                </a:solidFill>
                <a:latin typeface="Calibri"/>
                <a:ea typeface="Calibri" charset="0"/>
                <a:cs typeface="Calibri" charset="0"/>
              </a:defRPr>
            </a:lvl1pPr>
            <a:lvl2pPr>
              <a:defRPr lang="en-US" sz="3600" dirty="0" smtClean="0"/>
            </a:lvl2pPr>
            <a:lvl3pPr>
              <a:defRPr lang="en-US" sz="3600" dirty="0" smtClean="0"/>
            </a:lvl3pPr>
            <a:lvl4pPr>
              <a:defRPr lang="en-US" sz="3600" dirty="0" smtClean="0"/>
            </a:lvl4pPr>
            <a:lvl5pPr>
              <a:defRPr lang="en-US" sz="3600" dirty="0"/>
            </a:lvl5pPr>
          </a:lstStyle>
          <a:p>
            <a:pPr lvl="0">
              <a:lnSpc>
                <a:spcPct val="100000"/>
              </a:lnSpc>
              <a:buFontTx/>
            </a:pPr>
            <a:r>
              <a:rPr lang="en-US" dirty="0"/>
              <a:t>Challenge</a:t>
            </a:r>
          </a:p>
          <a:p>
            <a:pPr lvl="0">
              <a:lnSpc>
                <a:spcPct val="100000"/>
              </a:lnSpc>
              <a:buFontTx/>
            </a:pPr>
            <a:endParaRPr lang="en-US" dirty="0"/>
          </a:p>
          <a:p>
            <a:pPr lvl="0">
              <a:lnSpc>
                <a:spcPct val="100000"/>
              </a:lnSpc>
              <a:buFontTx/>
            </a:pPr>
            <a:r>
              <a:rPr lang="en-US" dirty="0"/>
              <a:t>Our Solution</a:t>
            </a:r>
          </a:p>
          <a:p>
            <a:pPr lvl="0">
              <a:lnSpc>
                <a:spcPct val="100000"/>
              </a:lnSpc>
              <a:buFontTx/>
            </a:pPr>
            <a:endParaRPr lang="en-US" dirty="0"/>
          </a:p>
          <a:p>
            <a:pPr lvl="0">
              <a:lnSpc>
                <a:spcPct val="100000"/>
              </a:lnSpc>
              <a:buFontTx/>
            </a:pP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7291D70-DB30-1342-B74A-B362A98A2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97575" y="2637678"/>
            <a:ext cx="1272997" cy="965207"/>
          </a:xfr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chemeClr val="bg1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Give clinical benefits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1C903E8-886A-9443-9D22-55E0E7128B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2082" y="2637678"/>
            <a:ext cx="1254324" cy="965207"/>
          </a:xfr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chemeClr val="bg1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Give financial benefits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4ED53B2-AAF6-5742-8713-425A118098D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97575" y="3684871"/>
            <a:ext cx="1272997" cy="965207"/>
          </a:xfr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chemeClr val="bg1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Give quality benefits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13F9194-E860-1B44-B3E9-070FDF7D30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2082" y="3684871"/>
            <a:ext cx="1254324" cy="965207"/>
          </a:xfr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chemeClr val="bg1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Give staff and patient benefits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7024F-45A1-7840-9C6D-950F75D79BA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0724B-F53A-6C4C-A894-3761D299A0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4F0F764-F3B2-764F-A418-08E2C7C29E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41710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3 columns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898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01212" y="1562582"/>
            <a:ext cx="2628899" cy="266218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47157"/>
            <a:ext cx="2550205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46438" y="1747157"/>
            <a:ext cx="2550205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01212" y="1747157"/>
            <a:ext cx="2550205" cy="2912155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F042CE3-F8EA-8D41-8A5A-54AC9F46E07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FF76DE8-BE64-AC48-BB9F-3E3E51CBD5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FE311A6-3D21-AF42-AE0B-848E206677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818DE34-9BDD-1E49-B4FB-D7B71E1DB0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2813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3 columns + images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41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2550205" cy="18457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7038" y="-1169043"/>
            <a:ext cx="914400" cy="914400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246438" y="1562582"/>
            <a:ext cx="2628899" cy="18457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01212" y="1562582"/>
            <a:ext cx="2628899" cy="184575"/>
          </a:xfrm>
          <a:prstGeom prst="rect">
            <a:avLst/>
          </a:prstGeom>
        </p:spPr>
        <p:txBody>
          <a:bodyPr lIns="0" tIns="0" rIns="0" bIns="0" numCol="1" spcCol="180000"/>
          <a:lstStyle>
            <a:lvl1pPr marL="0" indent="0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 sz="11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747157"/>
            <a:ext cx="2550205" cy="1346917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246438" y="1747157"/>
            <a:ext cx="2550205" cy="1346917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01212" y="1747157"/>
            <a:ext cx="2631344" cy="1346917"/>
          </a:xfrm>
          <a:prstGeom prst="rect">
            <a:avLst/>
          </a:prstGeom>
        </p:spPr>
        <p:txBody>
          <a:bodyPr lIns="0" tIns="0" rIns="90000" b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82D9E89-6A68-DD4A-B8DD-908DC58E60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3238" y="3167743"/>
            <a:ext cx="2632075" cy="1489318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114AE48-E120-7648-85FF-26B56E38A7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46438" y="3167743"/>
            <a:ext cx="2654030" cy="1489318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06F5A08-49D5-0E42-BB53-6F4D772265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10904" y="3167743"/>
            <a:ext cx="2632075" cy="1489318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374D800-230F-F44F-9E1D-AD43F450B95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3DFCD8A-3A69-8843-BB50-1324F379D12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2A3AB6-CF3B-9547-9E6B-DF4DC10093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4AC4FAD-BE99-014C-99E0-5427E88DD3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392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 and imag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CF19043-6520-E14D-B053-D3E4988E88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2539" y="1550988"/>
            <a:ext cx="4008522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621035" y="3840480"/>
            <a:ext cx="4011790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3705691" cy="300942"/>
          </a:xfrm>
          <a:prstGeom prst="rect">
            <a:avLst/>
          </a:prstGeom>
        </p:spPr>
        <p:txBody>
          <a:bodyPr lIns="0" r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03238" y="1747157"/>
            <a:ext cx="3705691" cy="2912155"/>
          </a:xfrm>
          <a:prstGeom prst="rect">
            <a:avLst/>
          </a:prstGeom>
        </p:spPr>
        <p:txBody>
          <a:bodyPr lIns="0" r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96C5645-9428-1948-A83B-2F204B0969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183CA-3AAA-6B42-8F82-D7B8E048923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D30D4-73F9-5643-BCFE-ABA02E42BF9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56C3996-51CC-D542-9703-D7CC6AF4F3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2264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2 image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4008522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21214" y="1550988"/>
            <a:ext cx="401161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4011790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621213" y="3840480"/>
            <a:ext cx="4014882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19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A50DA2-9083-454E-B5A2-D6B244F3FD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DE3064-85CF-7A4A-9960-D5F6FD00B3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1A796-77BB-8445-89BB-66C5FFE19B9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B64DD-4800-8040-8287-10E3701D9F0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67D18A3-3F31-9043-B161-B61501A27C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19114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3 image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2627397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8"/>
            <a:ext cx="263926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8"/>
            <a:ext cx="26416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2629539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0363" y="3840480"/>
            <a:ext cx="2641413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5997575" y="3840480"/>
            <a:ext cx="2643754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F33932D-BFA1-6B43-A95B-F330C0823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19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E36470-830E-4D4E-9899-4DA41BCE1A68}"/>
              </a:ext>
            </a:extLst>
          </p:cNvPr>
          <p:cNvSpPr/>
          <p:nvPr/>
        </p:nvSpPr>
        <p:spPr>
          <a:xfrm rot="16200000">
            <a:off x="8050412" y="894614"/>
            <a:ext cx="1469954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l"/>
            <a:r>
              <a:rPr lang="en-US" sz="700" b="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Company confidential – internal use only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D219CAB-CA84-B641-A9F1-234359D7D6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B76497-9835-1148-B285-38329DAB80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11723-87FE-684D-9AE9-28936655FAA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22C89-568A-A34F-A186-97CB0430045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B0331362-909F-1F41-8B08-926386A92B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7265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4 image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6746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63018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692900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219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8" y="3840480"/>
            <a:ext cx="1947862" cy="818833"/>
          </a:xfrm>
          <a:prstGeom prst="rect">
            <a:avLst/>
          </a:prstGeom>
          <a:solidFill>
            <a:srgbClr val="005A8B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567461" y="3840480"/>
            <a:ext cx="1947862" cy="818833"/>
          </a:xfrm>
          <a:prstGeom prst="rect">
            <a:avLst/>
          </a:prstGeom>
          <a:solidFill>
            <a:srgbClr val="005A8B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30181" y="3840480"/>
            <a:ext cx="1947862" cy="818833"/>
          </a:xfrm>
          <a:prstGeom prst="rect">
            <a:avLst/>
          </a:prstGeom>
          <a:solidFill>
            <a:srgbClr val="005A8B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692900" y="3840480"/>
            <a:ext cx="1947862" cy="818833"/>
          </a:xfrm>
          <a:prstGeom prst="rect">
            <a:avLst/>
          </a:prstGeom>
          <a:solidFill>
            <a:srgbClr val="005A8B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1A5AB5-3CE5-2849-B6B1-AC82422E018A}"/>
              </a:ext>
            </a:extLst>
          </p:cNvPr>
          <p:cNvSpPr/>
          <p:nvPr/>
        </p:nvSpPr>
        <p:spPr>
          <a:xfrm rot="16200000">
            <a:off x="8050412" y="894614"/>
            <a:ext cx="1469954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l"/>
            <a:r>
              <a:rPr lang="en-US" sz="700" b="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Company confidential – internal use only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4865AAC-C0B5-034F-B518-FD86C6B51C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691079-1978-374F-8374-2462E70BD9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AEAF7-3C36-6B4C-AEEC-EDD4CF92987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68DF3-4A4F-6743-A6BE-DC66A8BF1FF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021C59B2-7E50-CA4A-AFCC-AF3777705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0194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ext and image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2539" y="1550988"/>
            <a:ext cx="4008522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621035" y="3840480"/>
            <a:ext cx="4011790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44289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562582"/>
            <a:ext cx="3705691" cy="184575"/>
          </a:xfrm>
          <a:prstGeom prst="rect">
            <a:avLst/>
          </a:prstGeom>
        </p:spPr>
        <p:txBody>
          <a:bodyPr lIns="0" rIns="0" numCol="1" spcCol="18000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100" b="1" i="0">
                <a:solidFill>
                  <a:srgbClr val="60BDBD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278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styles 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03238" y="1747157"/>
            <a:ext cx="3705691" cy="2912155"/>
          </a:xfrm>
          <a:prstGeom prst="rect">
            <a:avLst/>
          </a:prstGeom>
        </p:spPr>
        <p:txBody>
          <a:bodyPr lIns="0" rIns="0" numCol="1" spcCol="180000"/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7BF923-A0A3-1945-9367-D75BF662432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5623E-956E-6049-B1D6-6CAC9CEBBB5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6935B84-11AC-504F-A051-D7BF23E39D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5F5A4E-AA93-334E-9669-A905BEE799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096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 2 images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4008522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21214" y="1550988"/>
            <a:ext cx="401161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4011790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621213" y="3840480"/>
            <a:ext cx="4014882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555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12A802-0995-B841-A6D6-FB8BCD45E5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1064D-246B-7A47-A928-C3DB86DB89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A93AE5D-2732-DD46-ABC7-ABBEE7F35B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3022CA5-5506-364A-BD3A-F0AB8A5604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432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3 images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2627397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8"/>
            <a:ext cx="263926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8"/>
            <a:ext cx="26416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2629539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0363" y="3840480"/>
            <a:ext cx="2641413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5997575" y="3840480"/>
            <a:ext cx="2643754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F33932D-BFA1-6B43-A95B-F330C0823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555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8FD0A-052B-AA4D-A9C4-4339A36F25F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916C4-FE69-324C-B362-50CAAE268DA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667A7F8-470E-2A42-B434-F56363CC1B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5BDBE68-4716-0E42-BE12-14ECF2406C1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421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4 images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6746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63018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692900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327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8" y="3840480"/>
            <a:ext cx="1947862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567461" y="3840480"/>
            <a:ext cx="1947862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30181" y="3840480"/>
            <a:ext cx="1947862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692900" y="3840480"/>
            <a:ext cx="1947862" cy="818833"/>
          </a:xfrm>
          <a:prstGeom prst="rect">
            <a:avLst/>
          </a:prstGeom>
          <a:solidFill>
            <a:schemeClr val="accent2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7B14B-EB40-B94D-860B-C7184CBDD20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324B5-70F1-E44C-9DAA-477A6B48C40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B8E83C4-0C5D-1A47-809F-BDC8DB641C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14D6E31-A944-1842-BD04-ACFCF5D0C9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915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8_proof point 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E1F39B-6AC9-6145-A150-0977AFB8C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012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C2C11E-283D-174C-B8C9-85D3D1113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10" y="65766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8017-4522-D34C-B2F8-0072D4BDA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7" y="2637678"/>
            <a:ext cx="3382963" cy="2012400"/>
          </a:xfrm>
          <a:solidFill>
            <a:schemeClr val="accent2">
              <a:alpha val="90000"/>
            </a:schemeClr>
          </a:solidFill>
        </p:spPr>
        <p:txBody>
          <a:bodyPr vert="horz" lIns="72000" tIns="72000" rIns="72000" bIns="0" rtlCol="0">
            <a:noAutofit/>
          </a:bodyPr>
          <a:lstStyle>
            <a:lvl1pPr marL="0" marR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1" dirty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US" sz="3600" dirty="0" smtClean="0"/>
            </a:lvl2pPr>
            <a:lvl3pPr>
              <a:defRPr lang="en-US" sz="3600" dirty="0" smtClean="0"/>
            </a:lvl3pPr>
            <a:lvl4pPr>
              <a:defRPr lang="en-US" sz="3600" dirty="0" smtClean="0"/>
            </a:lvl4pPr>
            <a:lvl5pPr>
              <a:defRPr lang="en-US" sz="3600" dirty="0"/>
            </a:lvl5pPr>
          </a:lstStyle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“Customer quote on deliverables, benefits and contribution of Philips.”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Name customer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22AB389-50C6-1A4A-9DCB-9F23E3B051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86200" y="2637678"/>
            <a:ext cx="2003425" cy="2012400"/>
          </a:xfrm>
          <a:solidFill>
            <a:schemeClr val="bg1">
              <a:alpha val="90000"/>
            </a:scheme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rgbClr val="005A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>
              <a:lnSpc>
                <a:spcPct val="80000"/>
              </a:lnSpc>
              <a:buFontTx/>
            </a:pPr>
            <a:r>
              <a:rPr lang="en-US" dirty="0"/>
              <a:t>Our solution</a:t>
            </a:r>
          </a:p>
          <a:p>
            <a:pPr lvl="0">
              <a:lnSpc>
                <a:spcPct val="80000"/>
              </a:lnSpc>
              <a:buFontTx/>
            </a:pPr>
            <a:endParaRPr lang="en-US" dirty="0"/>
          </a:p>
          <a:p>
            <a:pPr lvl="0">
              <a:lnSpc>
                <a:spcPct val="80000"/>
              </a:lnSpc>
              <a:buFontTx/>
            </a:pPr>
            <a:r>
              <a:rPr lang="en-US" dirty="0"/>
              <a:t>Describe solution and what we will deliver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7291D70-DB30-1342-B74A-B362A98A2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97575" y="2637678"/>
            <a:ext cx="1272997" cy="965207"/>
          </a:xfr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Benefit 1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1C903E8-886A-9443-9D22-55E0E7128B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2082" y="2637678"/>
            <a:ext cx="1254324" cy="965207"/>
          </a:xfr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Benefit 2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4ED53B2-AAF6-5742-8713-425A118098D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97575" y="3684871"/>
            <a:ext cx="1272997" cy="965207"/>
          </a:xfr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Benefit 3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13F9194-E860-1B44-B3E9-070FDF7D30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2082" y="3684871"/>
            <a:ext cx="1254324" cy="965207"/>
          </a:xfr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 anchorCtr="0"/>
          <a:lstStyle>
            <a:lvl1pPr algn="ctr">
              <a:defRPr lang="en-US" dirty="0">
                <a:solidFill>
                  <a:srgbClr val="FFFFFF"/>
                </a:solidFill>
                <a:latin typeface="+mn-lt"/>
                <a:cs typeface="Calibri"/>
              </a:defRPr>
            </a:lvl1pPr>
          </a:lstStyle>
          <a:p>
            <a:pPr lvl="0"/>
            <a:r>
              <a:rPr lang="en-US" dirty="0"/>
              <a:t>Benefit 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F6268-9B56-9B48-A288-DBFAA40F6BD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BAB42-6828-4146-B556-616C1FB7B9D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1AAD1BA-690C-094A-A3EC-15C9ACCA1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7659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 2 images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4008522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621214" y="1550988"/>
            <a:ext cx="401161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4011790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4621213" y="3840480"/>
            <a:ext cx="4014882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3271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F4F3D-6557-8B4B-BB79-F1966728684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186D3-8CD6-3E4C-9E96-12FEC2B34B1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E28F6B0-78F2-5E4E-BF40-F16A5C3499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0BD1DA2-4859-7848-80F1-61A3D78F68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0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3 images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2627397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50364" y="1550988"/>
            <a:ext cx="2639261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5997575" y="1550988"/>
            <a:ext cx="2641600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7" y="3840480"/>
            <a:ext cx="2629539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0363" y="3840480"/>
            <a:ext cx="2641413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5997575" y="3840480"/>
            <a:ext cx="2643754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bIns="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4414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F0EFC-493D-CD4F-9295-ED0B9928E4F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2B837-D9FA-144A-9732-D084B07A408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4263B3B-1BE5-3A48-BC1E-9243077B17D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CA2AE2A-DF8F-904B-A475-7EBE24BE7A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710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4 images - L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0474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256746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4630181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6692900" y="1550988"/>
            <a:ext cx="1946275" cy="2387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4414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503238" y="3840480"/>
            <a:ext cx="1947862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567461" y="3840480"/>
            <a:ext cx="1947862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30181" y="3840480"/>
            <a:ext cx="1947862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692900" y="3840480"/>
            <a:ext cx="1947862" cy="818833"/>
          </a:xfrm>
          <a:prstGeom prst="rect">
            <a:avLst/>
          </a:prstGeom>
          <a:solidFill>
            <a:schemeClr val="accent1"/>
          </a:solidFill>
        </p:spPr>
        <p:txBody>
          <a:bodyPr lIns="108000" tIns="108000" anchor="t"/>
          <a:lstStyle>
            <a:lvl1pPr>
              <a:lnSpc>
                <a:spcPct val="90000"/>
              </a:lnSpc>
              <a:defRPr lang="en-US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C5684-7204-324A-BFBF-FD7693614A1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9A4ED-530F-5145-8031-6781C6F9428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6D0B8AE-1266-E441-9496-06D9FF888C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FB2DC95-805C-594B-9D6E-4F3194F358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240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3 pillar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1550987"/>
            <a:ext cx="2628000" cy="3118983"/>
          </a:xfrm>
          <a:prstGeom prst="rect">
            <a:avLst/>
          </a:prstGeom>
          <a:solidFill>
            <a:schemeClr val="accent3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250363" y="1550987"/>
            <a:ext cx="2641413" cy="3118983"/>
          </a:xfrm>
          <a:prstGeom prst="rect">
            <a:avLst/>
          </a:prstGeom>
          <a:solidFill>
            <a:schemeClr val="accent2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997575" y="1550987"/>
            <a:ext cx="2643754" cy="3118983"/>
          </a:xfrm>
          <a:prstGeom prst="rect">
            <a:avLst/>
          </a:prstGeom>
          <a:solidFill>
            <a:schemeClr val="accent5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F9DB9-FEA5-9849-A608-91F2F640AC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3238" y="1859248"/>
            <a:ext cx="2628900" cy="2682621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F6A7869-28BF-7843-8B51-2CF1ED1C9C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61428" y="1859248"/>
            <a:ext cx="2628900" cy="2682621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9654B9A-B0AF-6D46-B1E1-24D01AA2D9B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04628" y="1859248"/>
            <a:ext cx="2628900" cy="2682621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69"/>
            <a:ext cx="7563044" cy="4241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005A8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49C742B-F3C0-564D-9D20-1144326E77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8367E8-F12E-464D-8792-AA4A995A173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B5243E-0DA7-AF4B-B80F-F508EE523B0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5C30ACE-D560-1042-9DCA-39839DA440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rgbClr val="005A8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29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3 pillars&amp;caption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1550988"/>
            <a:ext cx="2629539" cy="1717730"/>
          </a:xfrm>
          <a:prstGeom prst="rect">
            <a:avLst/>
          </a:prstGeom>
          <a:solidFill>
            <a:schemeClr val="accent3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250363" y="1550988"/>
            <a:ext cx="2641413" cy="1717730"/>
          </a:xfrm>
          <a:prstGeom prst="rect">
            <a:avLst/>
          </a:prstGeom>
          <a:solidFill>
            <a:schemeClr val="accent2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997575" y="1550988"/>
            <a:ext cx="2643754" cy="1717730"/>
          </a:xfrm>
          <a:prstGeom prst="rect">
            <a:avLst/>
          </a:prstGeom>
          <a:solidFill>
            <a:schemeClr val="accent5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F9DB9-FEA5-9849-A608-91F2F640AC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3238" y="1859248"/>
            <a:ext cx="2628900" cy="1354751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F6A7869-28BF-7843-8B51-2CF1ED1C9C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61428" y="1859248"/>
            <a:ext cx="2628900" cy="1354751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9654B9A-B0AF-6D46-B1E1-24D01AA2D9B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04628" y="1859248"/>
            <a:ext cx="2628900" cy="1354751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52F62B5-C1E8-4F4C-B05B-CEC71FF92B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3238" y="3394842"/>
            <a:ext cx="2628900" cy="1256846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FA95765-0A33-814E-872D-925CF738B2D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261428" y="3394842"/>
            <a:ext cx="2628900" cy="1256846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E722517-0381-4C42-B3F9-330A971B641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04628" y="3394842"/>
            <a:ext cx="2628900" cy="1256846"/>
          </a:xfrm>
          <a:prstGeom prst="rect">
            <a:avLst/>
          </a:prstGeo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71"/>
            <a:ext cx="7563044" cy="4251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accent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20F4E77-44F2-FC44-AFE8-187482A89F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rgbClr val="005A8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48A6B0B0-693C-2A4E-8167-F745C232C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855BB5-0DBC-2549-B666-7C84674BF05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C637E-8242-4F4E-9CFA-7D1B0745466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4 pillars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1550988"/>
            <a:ext cx="1947600" cy="3108325"/>
          </a:xfrm>
          <a:prstGeom prst="rect">
            <a:avLst/>
          </a:prstGeom>
          <a:solidFill>
            <a:schemeClr val="accent3"/>
          </a:solidFill>
        </p:spPr>
        <p:txBody>
          <a:bodyPr lIns="90000" tIns="108000" rIns="9000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567461" y="1550988"/>
            <a:ext cx="1947862" cy="3108325"/>
          </a:xfrm>
          <a:prstGeom prst="rect">
            <a:avLst/>
          </a:prstGeom>
          <a:solidFill>
            <a:schemeClr val="accent2"/>
          </a:solidFill>
        </p:spPr>
        <p:txBody>
          <a:bodyPr lIns="90000" tIns="108000" rIns="9000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4630181" y="1550988"/>
            <a:ext cx="1947862" cy="3108325"/>
          </a:xfrm>
          <a:prstGeom prst="rect">
            <a:avLst/>
          </a:prstGeom>
          <a:solidFill>
            <a:schemeClr val="accent1"/>
          </a:solidFill>
        </p:spPr>
        <p:txBody>
          <a:bodyPr lIns="90000" tIns="108000" rIns="9000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692900" y="1550988"/>
            <a:ext cx="1947862" cy="3108325"/>
          </a:xfrm>
          <a:prstGeom prst="rect">
            <a:avLst/>
          </a:prstGeom>
          <a:solidFill>
            <a:schemeClr val="accent5"/>
          </a:solidFill>
        </p:spPr>
        <p:txBody>
          <a:bodyPr lIns="90000" tIns="108000" rIns="9000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D08AE01-EB6D-DC4C-BD90-A51A4FC064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3238" y="1859248"/>
            <a:ext cx="1947862" cy="2656191"/>
          </a:xfrm>
          <a:prstGeom prst="rect">
            <a:avLst/>
          </a:prstGeom>
        </p:spPr>
        <p:txBody>
          <a:bodyPr lIns="90000" tIns="0" rIns="90000" bIns="72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4BE1325-8F7B-2B4F-B52D-F479A985C1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6361" y="1859248"/>
            <a:ext cx="1947862" cy="2656191"/>
          </a:xfrm>
          <a:prstGeom prst="rect">
            <a:avLst/>
          </a:prstGeom>
        </p:spPr>
        <p:txBody>
          <a:bodyPr lIns="90000" tIns="0" rIns="90000" bIns="72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453596D-033D-004F-BA2B-2CE24CB5CE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5534" y="1859248"/>
            <a:ext cx="1947862" cy="2656191"/>
          </a:xfrm>
          <a:prstGeom prst="rect">
            <a:avLst/>
          </a:prstGeom>
        </p:spPr>
        <p:txBody>
          <a:bodyPr lIns="90000" tIns="0" rIns="90000" bIns="72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88CCA4C-728C-2448-BBC5-1BFFF6BDC6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94177" y="1859248"/>
            <a:ext cx="1947862" cy="2656191"/>
          </a:xfrm>
          <a:prstGeom prst="rect">
            <a:avLst/>
          </a:prstGeom>
        </p:spPr>
        <p:txBody>
          <a:bodyPr lIns="90000" tIns="0" rIns="90000" bIns="72000"/>
          <a:lstStyle>
            <a:lvl1pPr marL="144000" indent="-1440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BCA485-5C92-3C4D-9C0B-57C926EFC3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018" y="28235"/>
            <a:ext cx="727849" cy="838877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F95AF04-BAD1-E647-A66E-CE2DF4ECE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369"/>
            <a:ext cx="7563044" cy="78949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rgbClr val="005A8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5008F746-CB25-3346-AF7E-2D96E31D1E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2A5684-243E-9840-ADA3-6F0E812ADD4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F31F74-808A-0F4E-B349-A554CB083D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4333F51-9905-FC42-96CF-7D0C14CA34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rgbClr val="005A8B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887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3 pillars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7" y="1550987"/>
            <a:ext cx="2629539" cy="3118983"/>
          </a:xfrm>
          <a:prstGeom prst="rect">
            <a:avLst/>
          </a:prstGeom>
          <a:solidFill>
            <a:schemeClr val="accent3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250363" y="1550987"/>
            <a:ext cx="2641413" cy="3118983"/>
          </a:xfrm>
          <a:prstGeom prst="rect">
            <a:avLst/>
          </a:prstGeom>
          <a:solidFill>
            <a:schemeClr val="accent2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997575" y="1550987"/>
            <a:ext cx="2643754" cy="3118983"/>
          </a:xfrm>
          <a:prstGeom prst="rect">
            <a:avLst/>
          </a:prstGeom>
          <a:solidFill>
            <a:schemeClr val="accent5"/>
          </a:solidFill>
        </p:spPr>
        <p:txBody>
          <a:bodyPr lIns="90000" tIns="108000" bIns="0" anchor="t"/>
          <a:lstStyle>
            <a:lvl1pPr>
              <a:lnSpc>
                <a:spcPct val="90000"/>
              </a:lnSpc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F9DB9-FEA5-9849-A608-91F2F640AC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3238" y="1840394"/>
            <a:ext cx="2628900" cy="2682621"/>
          </a:xfr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F6A7869-28BF-7843-8B51-2CF1ED1C9C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61428" y="1840394"/>
            <a:ext cx="2628900" cy="2682621"/>
          </a:xfr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9654B9A-B0AF-6D46-B1E1-24D01AA2D9B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04628" y="1840394"/>
            <a:ext cx="2628900" cy="2682621"/>
          </a:xfrm>
        </p:spPr>
        <p:txBody>
          <a:bodyPr lIns="90000" tIns="0" rIns="90000" bIns="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66992A-CF83-DE4B-B8AB-864A7550F9B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17DCB-2F1A-954E-9232-007E10EA111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DF4F6F6-5D6E-C74C-A0EE-58ABA9B0C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BB32F3E-2CDA-EC47-8543-D883D3247E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110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4 pillars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1"/>
            <a:ext cx="7563044" cy="37843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1550988"/>
            <a:ext cx="1947600" cy="3108325"/>
          </a:xfrm>
          <a:prstGeom prst="rect">
            <a:avLst/>
          </a:prstGeom>
          <a:solidFill>
            <a:schemeClr val="accent3"/>
          </a:solidFill>
        </p:spPr>
        <p:txBody>
          <a:bodyPr lIns="90000" tIns="108000" rIns="9000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567461" y="1550988"/>
            <a:ext cx="1947862" cy="3108325"/>
          </a:xfrm>
          <a:prstGeom prst="rect">
            <a:avLst/>
          </a:prstGeom>
          <a:solidFill>
            <a:schemeClr val="accent2"/>
          </a:solidFill>
        </p:spPr>
        <p:txBody>
          <a:bodyPr lIns="90000" tIns="108000" rIns="9000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4630181" y="1550988"/>
            <a:ext cx="1947862" cy="3108325"/>
          </a:xfrm>
          <a:prstGeom prst="rect">
            <a:avLst/>
          </a:prstGeom>
          <a:solidFill>
            <a:schemeClr val="accent4"/>
          </a:solidFill>
        </p:spPr>
        <p:txBody>
          <a:bodyPr lIns="90000" tIns="108000" rIns="9000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692900" y="1550988"/>
            <a:ext cx="1947862" cy="3108325"/>
          </a:xfrm>
          <a:prstGeom prst="rect">
            <a:avLst/>
          </a:prstGeom>
          <a:solidFill>
            <a:schemeClr val="accent5"/>
          </a:solidFill>
        </p:spPr>
        <p:txBody>
          <a:bodyPr lIns="90000" tIns="108000" rIns="90000" anchor="t"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100" b="1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D08AE01-EB6D-DC4C-BD90-A51A4FC064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3238" y="1840394"/>
            <a:ext cx="1947862" cy="2435639"/>
          </a:xfrm>
        </p:spPr>
        <p:txBody>
          <a:bodyPr lIns="90000" tIns="0" rIns="90000" bIns="72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4BE1325-8F7B-2B4F-B52D-F479A985C1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6361" y="1840394"/>
            <a:ext cx="1947862" cy="2435639"/>
          </a:xfrm>
        </p:spPr>
        <p:txBody>
          <a:bodyPr lIns="90000" tIns="0" rIns="90000" bIns="72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453596D-033D-004F-BA2B-2CE24CB5CE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25534" y="1840394"/>
            <a:ext cx="1947862" cy="2435639"/>
          </a:xfrm>
        </p:spPr>
        <p:txBody>
          <a:bodyPr lIns="90000" tIns="0" rIns="90000" bIns="72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88CCA4C-728C-2448-BBC5-1BFFF6BDC6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94177" y="1840394"/>
            <a:ext cx="1947862" cy="2435639"/>
          </a:xfrm>
        </p:spPr>
        <p:txBody>
          <a:bodyPr lIns="90000" tIns="0" rIns="90000" bIns="72000"/>
          <a:lstStyle>
            <a:lvl1pPr marL="144000" indent="-1440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457138" indent="0">
              <a:buNone/>
              <a:defRPr/>
            </a:lvl2pPr>
            <a:lvl3pPr marL="914277" indent="0">
              <a:buNone/>
              <a:defRPr/>
            </a:lvl3pPr>
            <a:lvl4pPr marL="1371416" indent="0">
              <a:buNone/>
              <a:defRPr/>
            </a:lvl4pPr>
            <a:lvl5pPr marL="182855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2A434-B4DF-6A4F-8189-38DAFC0F463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3E11E-4029-3845-AB0D-42647F1085C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2F8FC8FA-D7FA-AC4A-BAD9-CC3E093864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ED092E3-722E-104A-8142-48174B5AC7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4000" y="812505"/>
            <a:ext cx="7572326" cy="36213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18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144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Full bleed image +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4000" y="777737"/>
            <a:ext cx="5380037" cy="3588026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40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4356341-9BD4-1943-BFCB-94B88881B4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8B26F8-F871-D340-8867-89B35A9A5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163780F-534A-1F48-80D3-CE83773539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40964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8467" y="-12700"/>
            <a:ext cx="3217497" cy="2561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2699" y="2582577"/>
            <a:ext cx="3221730" cy="25693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240088" y="0"/>
            <a:ext cx="5903912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29E63-F3B6-CF4D-B336-4863187EC5C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6B7AB-3A83-EE45-9AD0-56A7FD592C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BA94520-4C67-2F4E-8E81-F57F605BD2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262890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9134F91-EE0C-FB48-BBF5-B7CDB302F016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744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9_Champion innovation 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E1F39B-6AC9-6145-A150-0977AFB8CB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510" y="387372"/>
            <a:ext cx="7563044" cy="2012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C2C11E-283D-174C-B8C9-85D3D11137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510" y="657662"/>
            <a:ext cx="7563044" cy="29049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7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8017-4522-D34C-B2F8-0072D4BDA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3237" y="2637678"/>
            <a:ext cx="4010026" cy="2021635"/>
          </a:xfrm>
          <a:solidFill>
            <a:schemeClr val="accent1">
              <a:alpha val="90000"/>
            </a:schemeClr>
          </a:solidFill>
        </p:spPr>
        <p:txBody>
          <a:bodyPr vert="horz" lIns="72000" tIns="72000" rIns="72000" bIns="0" rtlCol="0">
            <a:noAutofit/>
          </a:bodyPr>
          <a:lstStyle>
            <a:lvl1pPr marL="0" marR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100" b="0" i="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3600" dirty="0" smtClean="0"/>
            </a:lvl2pPr>
            <a:lvl3pPr>
              <a:defRPr lang="en-US" sz="3600" dirty="0" smtClean="0"/>
            </a:lvl3pPr>
            <a:lvl4pPr>
              <a:defRPr lang="en-US" sz="3600" dirty="0" smtClean="0"/>
            </a:lvl4pPr>
            <a:lvl5pPr>
              <a:defRPr lang="en-US" sz="3600" dirty="0"/>
            </a:lvl5pPr>
          </a:lstStyle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Philips Healthcare </a:t>
            </a:r>
            <a:br>
              <a:rPr lang="en-US" dirty="0"/>
            </a:br>
            <a:r>
              <a:rPr lang="en-US" dirty="0"/>
              <a:t>Transformation Services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is it?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do we do it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deliverables and benefits?</a:t>
            </a:r>
          </a:p>
          <a:p>
            <a:pPr marL="0" marR="0" lvl="0" indent="0" algn="l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22AB389-50C6-1A4A-9DCB-9F23E3B051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2286" y="2637678"/>
            <a:ext cx="1259877" cy="2013842"/>
          </a:xfrm>
          <a:solidFill>
            <a:schemeClr val="accent2">
              <a:alpha val="90000"/>
            </a:scheme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5A22DD8-C1C8-224D-917A-B86D49AD38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91029" y="2637678"/>
            <a:ext cx="1259877" cy="2013842"/>
          </a:xfrm>
          <a:solidFill>
            <a:schemeClr val="accent3">
              <a:alpha val="90000"/>
            </a:scheme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3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E13FAF2-AC7E-ED4C-A461-C970D61818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69773" y="2637678"/>
            <a:ext cx="1259877" cy="2013842"/>
          </a:xfrm>
          <a:solidFill>
            <a:schemeClr val="accent1">
              <a:alpha val="90000"/>
            </a:schemeClr>
          </a:solidFill>
        </p:spPr>
        <p:txBody>
          <a:bodyPr lIns="72000" tIns="72000" rIns="72000" bIns="0" anchor="t"/>
          <a:lstStyle>
            <a:lvl1pPr>
              <a:defRPr lang="en-US" b="0" i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</a:rPr>
              <a:t>Benefit 4</a:t>
            </a:r>
            <a:endParaRPr lang="en-US" sz="1100" baseline="300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Max- 2-3 claims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80C5B-F23E-3447-849D-897BDE9FFEF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74106-CE24-1345-82ED-B64668AEE89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BBDA031-F847-1740-AD14-3754D79718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39435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3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CC543C3-9079-5449-A0A6-5C67B2367F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91208" y="-23446"/>
            <a:ext cx="4576237" cy="25795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23445" y="-23446"/>
            <a:ext cx="2265812" cy="25795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BA5D204D-2E8F-C844-AFF9-FCCA14B286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5169" y="2590702"/>
            <a:ext cx="4592684" cy="2590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2ECB1137-FC2A-164D-9AC7-52D0845A51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1208" y="2590702"/>
            <a:ext cx="4576237" cy="2590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68C8E04-1C71-4948-A40F-7C7161FA8D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8071" y="-23446"/>
            <a:ext cx="2289444" cy="25795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220E6-4A36-9B46-ABF0-2EED411F35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4F8B36-A981-B24E-AA4A-8EDF770198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AF18BD8-84CE-1F43-8D98-2AA04A2A61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3238" y="4719763"/>
            <a:ext cx="3885882" cy="277037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2536D0-ED8B-7542-9FB7-75DD189D6A37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93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Image + Title left (L)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F4AF9C-BA96-F64A-9A35-541725D891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8245" y="0"/>
            <a:ext cx="4572000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738859"/>
            <a:ext cx="3608352" cy="2920453"/>
          </a:xfrm>
          <a:prstGeom prst="rect">
            <a:avLst/>
          </a:prstGeom>
        </p:spPr>
        <p:txBody>
          <a:bodyPr lIns="0" tIns="0" rIns="0" bIns="0"/>
          <a:lstStyle>
            <a:lvl1pPr marL="144000" indent="-144000" algn="l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DA523EE-BCA4-6046-BAA7-950A7A3D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387370"/>
            <a:ext cx="3608352" cy="116361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noProof="0" dirty="0"/>
              <a:t>Click to </a:t>
            </a:r>
          </a:p>
          <a:p>
            <a:pPr lvl="0"/>
            <a:r>
              <a:rPr lang="en-US" noProof="0" dirty="0"/>
              <a:t>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1C901B4-7310-2740-BC55-3196AB22B3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3CE4C9-CEB5-9845-A580-32CC1B239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C2CD7C9-C93D-7849-9E9D-26ED0A2785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31C328E-6511-934C-A159-322625477F74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544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Image + Title Left (M) - Blue">
    <p:bg>
      <p:bgPr>
        <a:solidFill>
          <a:srgbClr val="005A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240088" y="0"/>
            <a:ext cx="5903912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4000" y="376238"/>
            <a:ext cx="2622550" cy="4283075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98D22D2-2E10-CD41-8D3F-92BA5AE9E2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98A6903-3366-7544-B246-8B9C94D5AA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D8CA2E4-5286-8C4D-BB2B-5EE6CF1730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1A320F4-9FED-074C-BDE9-9D71C87193F4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77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Image + Title right (S) - Blu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000749" y="895348"/>
            <a:ext cx="2638425" cy="3767139"/>
          </a:xfrm>
          <a:prstGeom prst="rect">
            <a:avLst/>
          </a:prstGeom>
          <a:solidFill>
            <a:schemeClr val="accent1"/>
          </a:solidFill>
        </p:spPr>
        <p:txBody>
          <a:bodyPr lIns="251999" tIns="251999" rIns="144000" bIns="14400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7874D25-5366-F14B-AA0D-9C267332BF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F910769-EFF4-7746-8522-9716C0EF68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C752861-C166-6B47-8E59-0BD8DBA266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6FA48F-925F-134E-AF4A-06F182E7E9AC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925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Image + Title left (S) - LBlu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4000" y="895348"/>
            <a:ext cx="2638425" cy="3767139"/>
          </a:xfrm>
          <a:prstGeom prst="rect">
            <a:avLst/>
          </a:prstGeom>
          <a:solidFill>
            <a:schemeClr val="accent3"/>
          </a:solidFill>
        </p:spPr>
        <p:txBody>
          <a:bodyPr vert="horz" lIns="251999" tIns="251999" rIns="144000" bIns="144000" rtlCol="0" anchor="t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lang="en-US" sz="2900" b="0" i="0" noProof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>
              <a:lnSpc>
                <a:spcPct val="80000"/>
              </a:lnSpc>
              <a:spcBef>
                <a:spcPts val="0"/>
              </a:spcBef>
              <a:buFontTx/>
            </a:pPr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B2F8065-6784-1B40-9E26-A88B6415EE9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name, Version, Date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86601AA-7E46-E148-B60C-C672EDC6F2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33334B4-2D26-024F-B4DE-72983F2F0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6CD128A-A1E5-9D4A-AE5A-418DB8865EF0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1105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3 Images + Title right (S)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145C9C7-D8B0-E441-AE2A-42F9EA4752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8467" y="-12700"/>
            <a:ext cx="3217497" cy="2561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E824087-15B7-0348-8D97-672AA7C3E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699" y="2582577"/>
            <a:ext cx="3221730" cy="25693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12B7948-67EA-8442-A966-9F47FC9AA7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0088" y="0"/>
            <a:ext cx="5903912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5AC2BD-8F7D-AE4D-983A-AEFBCF629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6000749" y="895348"/>
            <a:ext cx="2638425" cy="3767139"/>
          </a:xfrm>
          <a:prstGeom prst="rect">
            <a:avLst/>
          </a:prstGeom>
          <a:solidFill>
            <a:schemeClr val="accent1"/>
          </a:solidFill>
        </p:spPr>
        <p:txBody>
          <a:bodyPr vert="horz" lIns="251999" tIns="251999" rIns="144000" bIns="144000" rtlCol="0" anchor="t">
            <a:noAutofit/>
          </a:bodyPr>
          <a:lstStyle>
            <a:lvl1pPr>
              <a:defRPr lang="en-US" sz="2900" noProof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noProof="0" dirty="0"/>
              <a:t>Edit Master text styles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09EA88-E5BC-F941-B03D-EE2700DA6DF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90ED3BF-1FC7-B645-A04C-9B04446DE7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CD4C33D-1F93-FA41-B673-1FEB55CF6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101D226-BC59-E843-813C-1719E9AD0BCB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128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5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3 Images+ Title right (S) - L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145C9C7-D8B0-E441-AE2A-42F9EA4752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8467" y="-12700"/>
            <a:ext cx="3217497" cy="2561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E824087-15B7-0348-8D97-672AA7C3E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699" y="2582577"/>
            <a:ext cx="3221730" cy="25693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12B7948-67EA-8442-A966-9F47FC9AA7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40088" y="0"/>
            <a:ext cx="5903912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5AC2BD-8F7D-AE4D-983A-AEFBCF6297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6000749" y="895348"/>
            <a:ext cx="2638425" cy="37671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lIns="251999" tIns="251999" rIns="144000" bIns="144000" rtlCol="0" anchor="t">
            <a:noAutofit/>
          </a:bodyPr>
          <a:lstStyle>
            <a:lvl1pPr>
              <a:defRPr lang="en-US" sz="2900" noProof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0" lvl="0" indent="0">
              <a:spcBef>
                <a:spcPts val="0"/>
              </a:spcBef>
              <a:buFontTx/>
            </a:pPr>
            <a:r>
              <a:rPr lang="en-US" noProof="0" dirty="0"/>
              <a:t>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2EF0C-B61C-B545-839A-010CC25542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DBC4354-0A8D-E040-9B29-9FD76FD351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3238" y="4741200"/>
            <a:ext cx="262890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82F05-4094-A24C-A4B8-B502746F071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1A29187-8999-9D47-8D02-B15CD6DFAF51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394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5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Image + 2xinfo left (S) - Blu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04000" y="2962276"/>
            <a:ext cx="2611921" cy="1697037"/>
          </a:xfrm>
          <a:prstGeom prst="rect">
            <a:avLst/>
          </a:prstGeom>
          <a:solidFill>
            <a:schemeClr val="bg1"/>
          </a:solidFill>
        </p:spPr>
        <p:txBody>
          <a:bodyPr vert="horz" lIns="93600" tIns="180000" rIns="72000" bIns="0" rtlCol="0" anchor="t">
            <a:noAutofit/>
          </a:bodyPr>
          <a:lstStyle>
            <a:lvl1pPr>
              <a:defRPr lang="en-US" noProof="0" dirty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144000" lvl="0" indent="-144000">
              <a:buChar char="•"/>
            </a:pPr>
            <a:r>
              <a:rPr lang="en-US" noProof="0" dirty="0"/>
              <a:t>Click to add key benefits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4000" y="523876"/>
            <a:ext cx="2611921" cy="2438399"/>
          </a:xfrm>
          <a:prstGeom prst="rect">
            <a:avLst/>
          </a:prstGeom>
          <a:solidFill>
            <a:schemeClr val="accent1"/>
          </a:solidFill>
        </p:spPr>
        <p:txBody>
          <a:bodyPr lIns="93600" tIns="180000" rIns="72000" bIns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4939258-409B-7748-8780-9E3FAC27FA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9D8C18B-7D75-DA44-BBD7-D4552D9277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43943EE-2602-5548-9172-B20372B7F7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16D2E5A-5240-4F49-BDE8-0FB82D239B36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319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Image + 2xinfo left (S) - LBlu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04000" y="2962276"/>
            <a:ext cx="2611921" cy="1697037"/>
          </a:xfrm>
          <a:prstGeom prst="rect">
            <a:avLst/>
          </a:prstGeom>
          <a:solidFill>
            <a:schemeClr val="bg1"/>
          </a:solidFill>
        </p:spPr>
        <p:txBody>
          <a:bodyPr vert="horz" lIns="93600" tIns="180000" rIns="72000" bIns="0" rtlCol="0" anchor="t">
            <a:noAutofit/>
          </a:bodyPr>
          <a:lstStyle>
            <a:lvl1pPr>
              <a:defRPr lang="en-US" noProof="0" dirty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144000" lvl="0" indent="-144000">
              <a:buChar char="•"/>
            </a:pPr>
            <a:r>
              <a:rPr lang="en-US" noProof="0" dirty="0"/>
              <a:t>Click to add key benefits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4000" y="523876"/>
            <a:ext cx="2611921" cy="2438399"/>
          </a:xfrm>
          <a:prstGeom prst="rect">
            <a:avLst/>
          </a:prstGeom>
          <a:solidFill>
            <a:schemeClr val="accent3"/>
          </a:solidFill>
        </p:spPr>
        <p:txBody>
          <a:bodyPr lIns="93600" tIns="180000" rIns="72000" bIns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FontTx/>
              <a:buNone/>
              <a:defRPr sz="2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711" y="217487"/>
            <a:ext cx="360464" cy="460374"/>
          </a:xfrm>
          <a:prstGeom prst="rect">
            <a:avLst/>
          </a:prstGeom>
          <a:noFill/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6F22778-4FD2-EB4D-8676-D96B979FB2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924800" y="47197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name, Version, Date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0AF3E57-0184-D74F-B2B1-65C66EAABA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C9834C2-2F7A-1943-8B75-78C5A7A5FC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4741200"/>
            <a:ext cx="4400550" cy="255600"/>
          </a:xfrm>
        </p:spPr>
        <p:txBody>
          <a:bodyPr anchor="b"/>
          <a:lstStyle>
            <a:lvl1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7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Disclaimer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CBC64D-6AD6-0149-A6BB-64C2F6AF0D2C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78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52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End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BBFA1-9943-AE42-9C35-3DC1C8200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50"/>
          <a:stretch/>
        </p:blipFill>
        <p:spPr>
          <a:xfrm>
            <a:off x="-1" y="-1"/>
            <a:ext cx="9144001" cy="5150069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103" y="1835838"/>
            <a:ext cx="1144502" cy="145800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406DD-4A0F-8543-AA01-5A1084821B64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652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7A2056-A443-FF4E-8754-70E4F60E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90252"/>
            <a:ext cx="7886700" cy="993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1F8A1-72A8-584C-B8E8-A0BA8B927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348991"/>
            <a:ext cx="8119788" cy="33103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1863BFF7-7FE7-6845-936F-B97E90F95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119" y="4864360"/>
            <a:ext cx="199973" cy="150200"/>
          </a:xfrm>
          <a:prstGeom prst="rect">
            <a:avLst/>
          </a:prstGeom>
          <a:noFill/>
          <a:ln w="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>
            <a:noAutofit/>
          </a:bodyPr>
          <a:lstStyle>
            <a:lvl1pPr>
              <a:defRPr lang="en-GB" sz="90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</a:lstStyle>
          <a:p>
            <a:fld id="{793332C0-45F3-49F7-8962-3AD7701CB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26005-012E-AB4F-B73C-B2BE7C472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24800" y="4719600"/>
            <a:ext cx="3086100" cy="27463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00" b="0" i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Presentation name, Version, Date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06406F-61C9-C54A-9FAB-D8616BDF13F4}"/>
              </a:ext>
            </a:extLst>
          </p:cNvPr>
          <p:cNvSpPr txBox="1">
            <a:spLocks/>
          </p:cNvSpPr>
          <p:nvPr/>
        </p:nvSpPr>
        <p:spPr>
          <a:xfrm>
            <a:off x="8079581" y="4719600"/>
            <a:ext cx="874478" cy="2752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de-DE"/>
            </a:defPPr>
            <a:lvl1pPr marL="0" algn="r" defTabSz="914278" rtl="0" eaLnBrk="1" latinLnBrk="0" hangingPunct="1">
              <a:defRPr sz="7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140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7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6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4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2" algn="l" defTabSz="9142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© Philips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95396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2" r:id="rId2"/>
    <p:sldLayoutId id="2147484451" r:id="rId3"/>
    <p:sldLayoutId id="2147484362" r:id="rId4"/>
    <p:sldLayoutId id="2147484489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19" r:id="rId12"/>
    <p:sldLayoutId id="2147484436" r:id="rId13"/>
    <p:sldLayoutId id="2147484433" r:id="rId14"/>
    <p:sldLayoutId id="2147484432" r:id="rId15"/>
    <p:sldLayoutId id="2147484434" r:id="rId16"/>
    <p:sldLayoutId id="2147484437" r:id="rId17"/>
    <p:sldLayoutId id="2147484412" r:id="rId18"/>
    <p:sldLayoutId id="2147484413" r:id="rId19"/>
    <p:sldLayoutId id="2147484410" r:id="rId20"/>
    <p:sldLayoutId id="2147484438" r:id="rId21"/>
    <p:sldLayoutId id="2147484439" r:id="rId22"/>
    <p:sldLayoutId id="2147484440" r:id="rId23"/>
    <p:sldLayoutId id="2147484441" r:id="rId24"/>
    <p:sldLayoutId id="2147484442" r:id="rId25"/>
    <p:sldLayoutId id="2147484491" r:id="rId26"/>
    <p:sldLayoutId id="2147484485" r:id="rId27"/>
    <p:sldLayoutId id="2147484486" r:id="rId28"/>
    <p:sldLayoutId id="2147484472" r:id="rId29"/>
    <p:sldLayoutId id="2147484487" r:id="rId30"/>
    <p:sldLayoutId id="2147484488" r:id="rId31"/>
    <p:sldLayoutId id="2147484466" r:id="rId32"/>
    <p:sldLayoutId id="2147484467" r:id="rId33"/>
    <p:sldLayoutId id="2147484468" r:id="rId34"/>
    <p:sldLayoutId id="2147484471" r:id="rId35"/>
    <p:sldLayoutId id="2147484474" r:id="rId36"/>
    <p:sldLayoutId id="2147484469" r:id="rId37"/>
    <p:sldLayoutId id="2147484470" r:id="rId38"/>
    <p:sldLayoutId id="2147484492" r:id="rId39"/>
    <p:sldLayoutId id="2147484493" r:id="rId40"/>
    <p:sldLayoutId id="2147484403" r:id="rId41"/>
    <p:sldLayoutId id="2147484490" r:id="rId42"/>
    <p:sldLayoutId id="2147484402" r:id="rId43"/>
    <p:sldLayoutId id="2147484395" r:id="rId44"/>
    <p:sldLayoutId id="2147484417" r:id="rId45"/>
    <p:sldLayoutId id="2147484414" r:id="rId46"/>
    <p:sldLayoutId id="2147484423" r:id="rId47"/>
    <p:sldLayoutId id="2147484418" r:id="rId48"/>
    <p:sldLayoutId id="2147484301" r:id="rId49"/>
    <p:sldLayoutId id="2147484322" r:id="rId50"/>
    <p:sldLayoutId id="2147484455" r:id="rId51"/>
    <p:sldLayoutId id="2147484456" r:id="rId52"/>
    <p:sldLayoutId id="2147484000" r:id="rId53"/>
    <p:sldLayoutId id="2147484374" r:id="rId54"/>
    <p:sldLayoutId id="2147484323" r:id="rId55"/>
    <p:sldLayoutId id="2147484376" r:id="rId56"/>
    <p:sldLayoutId id="2147484457" r:id="rId57"/>
    <p:sldLayoutId id="2147484400" r:id="rId58"/>
    <p:sldLayoutId id="2147484394" r:id="rId59"/>
    <p:sldLayoutId id="2147484458" r:id="rId60"/>
    <p:sldLayoutId id="2147484459" r:id="rId61"/>
    <p:sldLayoutId id="2147484460" r:id="rId62"/>
    <p:sldLayoutId id="2147484465" r:id="rId63"/>
    <p:sldLayoutId id="2147484494" r:id="rId64"/>
    <p:sldLayoutId id="2147484428" r:id="rId65"/>
    <p:sldLayoutId id="2147484429" r:id="rId66"/>
    <p:sldLayoutId id="2147484430" r:id="rId67"/>
    <p:sldLayoutId id="2147484382" r:id="rId68"/>
    <p:sldLayoutId id="2147484397" r:id="rId69"/>
    <p:sldLayoutId id="2147484396" r:id="rId70"/>
    <p:sldLayoutId id="2147484416" r:id="rId71"/>
    <p:sldLayoutId id="2147484461" r:id="rId72"/>
    <p:sldLayoutId id="2147484462" r:id="rId73"/>
    <p:sldLayoutId id="2147484463" r:id="rId74"/>
    <p:sldLayoutId id="2147484464" r:id="rId75"/>
    <p:sldLayoutId id="2147484360" r:id="rId76"/>
    <p:sldLayoutId id="2147484334" r:id="rId77"/>
    <p:sldLayoutId id="2147484361" r:id="rId78"/>
    <p:sldLayoutId id="2147484336" r:id="rId79"/>
    <p:sldLayoutId id="2147484405" r:id="rId80"/>
    <p:sldLayoutId id="2147484391" r:id="rId81"/>
    <p:sldLayoutId id="2147484411" r:id="rId82"/>
    <p:sldLayoutId id="2147484495" r:id="rId83"/>
    <p:sldLayoutId id="2147484496" r:id="rId84"/>
    <p:sldLayoutId id="2147484497" r:id="rId85"/>
    <p:sldLayoutId id="2147484366" r:id="rId86"/>
    <p:sldLayoutId id="2147484367" r:id="rId87"/>
    <p:sldLayoutId id="2147484077" r:id="rId88"/>
    <p:sldLayoutId id="2147484365" r:id="rId89"/>
    <p:sldLayoutId id="2147484392" r:id="rId90"/>
    <p:sldLayoutId id="2147484288" r:id="rId91"/>
    <p:sldLayoutId id="2147484289" r:id="rId92"/>
    <p:sldLayoutId id="2147484012" r:id="rId93"/>
    <p:sldLayoutId id="2147484354" r:id="rId94"/>
    <p:sldLayoutId id="2147484090" r:id="rId95"/>
    <p:sldLayoutId id="2147484404" r:id="rId96"/>
    <p:sldLayoutId id="2147484386" r:id="rId97"/>
    <p:sldLayoutId id="2147484435" r:id="rId98"/>
    <p:sldLayoutId id="2147484038" r:id="rId99"/>
    <p:sldLayoutId id="2147484503" r:id="rId10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278" rtl="0" eaLnBrk="1" latinLnBrk="0" hangingPunct="1">
        <a:lnSpc>
          <a:spcPct val="80000"/>
        </a:lnSpc>
        <a:spcBef>
          <a:spcPct val="0"/>
        </a:spcBef>
        <a:buNone/>
        <a:defRPr lang="en-GB" sz="2900" b="0" i="0" kern="1200" baseline="0" smtClean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</p:titleStyle>
    <p:bodyStyle>
      <a:lvl1pPr marL="0" indent="0" algn="l" defTabSz="914278" rtl="0" eaLnBrk="1" latinLnBrk="0" hangingPunct="1">
        <a:lnSpc>
          <a:spcPct val="90000"/>
        </a:lnSpc>
        <a:spcBef>
          <a:spcPts val="0"/>
        </a:spcBef>
        <a:buFont typeface="Arial" pitchFamily="34" charset="0"/>
        <a:buNone/>
        <a:defRPr lang="en-US" sz="1100" b="0" i="0" kern="1200" smtClean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144000" indent="-144000" algn="l" defTabSz="914278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lang="en-US" sz="1200" b="0" i="0" kern="1200" smtClean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44000" indent="-144000" algn="l" defTabSz="914278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lang="en-US" sz="1000" b="0" i="0" kern="1200" smtClean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44000" indent="-144000" algn="l" defTabSz="914278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lang="en-US" sz="1000" b="0" i="0" kern="1200" smtClean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44000" indent="-144000" algn="l" defTabSz="914278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lang="en-GB" sz="1000" b="0" i="0" kern="1200" smtClean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265" indent="-228570" algn="l" defTabSz="9142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3" indent="-228570" algn="l" defTabSz="9142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2" indent="-228570" algn="l" defTabSz="9142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0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6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2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2" algn="l" defTabSz="9142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7">
          <p15:clr>
            <a:srgbClr val="F26B43"/>
          </p15:clr>
        </p15:guide>
        <p15:guide id="2" pos="3778">
          <p15:clr>
            <a:srgbClr val="F26B43"/>
          </p15:clr>
        </p15:guide>
        <p15:guide id="3" orient="horz" pos="838">
          <p15:clr>
            <a:srgbClr val="F26B43"/>
          </p15:clr>
        </p15:guide>
        <p15:guide id="4" orient="horz" pos="2935">
          <p15:clr>
            <a:srgbClr val="F26B43"/>
          </p15:clr>
        </p15:guide>
        <p15:guide id="5" pos="2041">
          <p15:clr>
            <a:srgbClr val="F26B43"/>
          </p15:clr>
        </p15:guide>
        <p15:guide id="6" pos="1973">
          <p15:clr>
            <a:srgbClr val="F26B43"/>
          </p15:clr>
        </p15:guide>
        <p15:guide id="7" pos="317">
          <p15:clr>
            <a:srgbClr val="F26B43"/>
          </p15:clr>
        </p15:guide>
        <p15:guide id="8" pos="3710">
          <p15:clr>
            <a:srgbClr val="F26B43"/>
          </p15:clr>
        </p15:guide>
        <p15:guide id="9" pos="5438">
          <p15:clr>
            <a:srgbClr val="F26B43"/>
          </p15:clr>
        </p15:guide>
        <p15:guide id="10" orient="horz" pos="237">
          <p15:clr>
            <a:srgbClr val="F26B43"/>
          </p15:clr>
        </p15:guide>
        <p15:guide id="11" pos="2843">
          <p15:clr>
            <a:srgbClr val="F26B43"/>
          </p15:clr>
        </p15:guide>
        <p15:guide id="12" pos="2911">
          <p15:clr>
            <a:srgbClr val="F26B43"/>
          </p15:clr>
        </p15:guide>
        <p15:guide id="13" orient="horz" pos="31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stanford-cs324.github.io/winter2022/lectures/selective-architectures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Relationship Id="rId4" Type="http://schemas.openxmlformats.org/officeDocument/2006/relationships/hyperlink" Target="https://d223302.github.io/AACL2022-Pretrain-Language-Model-Tutoria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en.wikipedia.org/wiki/Expert_system" TargetMode="Externa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74.png"/><Relationship Id="rId4" Type="http://schemas.openxmlformats.org/officeDocument/2006/relationships/hyperlink" Target="https://pub.towardsai.net/gpt-4-8-models-in-one-the-secret-is-out-e3d16fd1eee0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shashikadilhani97/digital-image-processing-filters-832ec6d18a73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en.wikipedia.org/wiki/Arthur_Samuel_(computer_scientist)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35442" y="3369770"/>
            <a:ext cx="4320000" cy="852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Shuyue Jia</a:t>
            </a:r>
          </a:p>
          <a:p>
            <a:pPr>
              <a:lnSpc>
                <a:spcPct val="100000"/>
              </a:lnSpc>
            </a:pPr>
            <a:r>
              <a:rPr lang="en-US" dirty="0"/>
              <a:t>M</a:t>
            </a:r>
            <a:r>
              <a:rPr lang="en-US" altLang="zh-CN" dirty="0"/>
              <a:t>.Phil.</a:t>
            </a:r>
            <a:r>
              <a:rPr lang="zh-CN" altLang="en-US" dirty="0"/>
              <a:t> </a:t>
            </a:r>
            <a:r>
              <a:rPr lang="en-US" altLang="zh-CN" dirty="0"/>
              <a:t>Student</a:t>
            </a:r>
          </a:p>
          <a:p>
            <a:pPr>
              <a:lnSpc>
                <a:spcPct val="100000"/>
              </a:lnSpc>
            </a:pPr>
            <a:r>
              <a:rPr lang="en-US" dirty="0"/>
              <a:t>City University of Hong Kong</a:t>
            </a:r>
          </a:p>
          <a:p>
            <a:pPr>
              <a:lnSpc>
                <a:spcPct val="100000"/>
              </a:lnSpc>
            </a:pPr>
            <a:r>
              <a:rPr lang="en-US" dirty="0"/>
              <a:t>June </a:t>
            </a:r>
            <a:r>
              <a:rPr lang="en-US" altLang="zh-CN" dirty="0"/>
              <a:t>29</a:t>
            </a:r>
            <a:r>
              <a:rPr lang="en-US" altLang="zh-CN" baseline="30000" dirty="0"/>
              <a:t>th</a:t>
            </a:r>
            <a:r>
              <a:rPr lang="en-US" altLang="zh-CN" dirty="0"/>
              <a:t> 2023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442" y="1391160"/>
            <a:ext cx="7680586" cy="1205624"/>
          </a:xfrm>
        </p:spPr>
        <p:txBody>
          <a:bodyPr/>
          <a:lstStyle/>
          <a:p>
            <a:r>
              <a:rPr lang="en-US" b="1" i="1" dirty="0"/>
              <a:t>AI</a:t>
            </a:r>
            <a:r>
              <a:rPr lang="zh-CN" altLang="en-US" b="1" i="1" dirty="0"/>
              <a:t> </a:t>
            </a:r>
            <a:r>
              <a:rPr lang="en-US" altLang="zh-CN" b="1" i="1" dirty="0"/>
              <a:t>In</a:t>
            </a:r>
            <a:r>
              <a:rPr lang="zh-CN" altLang="en-US" b="1" i="1" dirty="0"/>
              <a:t> </a:t>
            </a:r>
            <a:r>
              <a:rPr lang="en-US" altLang="zh-CN" b="1" i="1" dirty="0"/>
              <a:t>the 2020s</a:t>
            </a:r>
            <a:r>
              <a:rPr lang="zh-CN" altLang="en-US" b="1" i="1" dirty="0"/>
              <a:t> </a:t>
            </a:r>
            <a:r>
              <a:rPr lang="en-US" altLang="zh-CN" b="1" i="1" dirty="0"/>
              <a:t>And</a:t>
            </a:r>
            <a:r>
              <a:rPr lang="zh-CN" altLang="en-US" b="1" i="1" dirty="0"/>
              <a:t> </a:t>
            </a:r>
            <a:r>
              <a:rPr lang="en-US" altLang="zh-CN" b="1" i="1" dirty="0"/>
              <a:t>Beyond</a:t>
            </a:r>
            <a:endParaRPr lang="en-US" b="1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35442" y="2683031"/>
            <a:ext cx="6162676" cy="3536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AI 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18542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FDCAB-43AC-34C2-71A8-69584AF681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Model Evolution in Computer 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0AEA5-22E7-61F0-1909-A17190097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E6CBE-3FE7-EC79-211E-F3A750133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7124"/>
            <a:ext cx="7772400" cy="3269104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230DA7-30EE-9BC7-B930-858A7988D9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Dr.</a:t>
            </a:r>
            <a:r>
              <a:rPr lang="zh-CN" altLang="en-US" sz="1200"/>
              <a:t> </a:t>
            </a:r>
            <a:r>
              <a:rPr lang="en-US" altLang="zh-CN" sz="1200"/>
              <a:t>Han</a:t>
            </a:r>
            <a:r>
              <a:rPr lang="zh-CN" altLang="en-US" sz="1200"/>
              <a:t> </a:t>
            </a:r>
            <a:r>
              <a:rPr lang="en-US" altLang="zh-CN" sz="1200"/>
              <a:t>Hu,</a:t>
            </a:r>
            <a:r>
              <a:rPr lang="zh-CN" altLang="en-US" sz="1200"/>
              <a:t> </a:t>
            </a:r>
            <a:r>
              <a:rPr lang="en-US" altLang="zh-CN" sz="1200"/>
              <a:t>MSRA.</a:t>
            </a:r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CE5DE-C797-77CB-D242-D901F7C19EDE}"/>
              </a:ext>
            </a:extLst>
          </p:cNvPr>
          <p:cNvSpPr txBox="1"/>
          <p:nvPr/>
        </p:nvSpPr>
        <p:spPr>
          <a:xfrm>
            <a:off x="3814762" y="40668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1998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7BA6D-7718-9CE0-EDD2-97523423F656}"/>
              </a:ext>
            </a:extLst>
          </p:cNvPr>
          <p:cNvSpPr txBox="1"/>
          <p:nvPr/>
        </p:nvSpPr>
        <p:spPr>
          <a:xfrm>
            <a:off x="4572000" y="40668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2012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847BA-655A-42DA-45B3-E0EC67DEA1EC}"/>
              </a:ext>
            </a:extLst>
          </p:cNvPr>
          <p:cNvSpPr txBox="1"/>
          <p:nvPr/>
        </p:nvSpPr>
        <p:spPr>
          <a:xfrm>
            <a:off x="6515100" y="40668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2014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0E661-285B-58CF-3AE2-DF89026FC390}"/>
              </a:ext>
            </a:extLst>
          </p:cNvPr>
          <p:cNvSpPr txBox="1"/>
          <p:nvPr/>
        </p:nvSpPr>
        <p:spPr>
          <a:xfrm>
            <a:off x="7308055" y="4066896"/>
            <a:ext cx="1078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EFC2C-ACE1-C096-4C83-444187357312}"/>
              </a:ext>
            </a:extLst>
          </p:cNvPr>
          <p:cNvSpPr txBox="1"/>
          <p:nvPr/>
        </p:nvSpPr>
        <p:spPr>
          <a:xfrm>
            <a:off x="5543550" y="406689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959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09" y="387371"/>
            <a:ext cx="8158929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–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Convolutional Neural Networks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194" name="Picture 2" descr="A Comprehensive Guide to Convolutional Neural Networks — the ELI5 way |  Saturn Cloud Blog">
            <a:extLst>
              <a:ext uri="{FF2B5EF4-FFF2-40B4-BE49-F238E27FC236}">
                <a16:creationId xmlns:a16="http://schemas.microsoft.com/office/drawing/2014/main" id="{F10C5E78-3B59-95C7-5B88-3EE85505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899230"/>
            <a:ext cx="427095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nvolution operation. | Download Scientific Diagram">
            <a:extLst>
              <a:ext uri="{FF2B5EF4-FFF2-40B4-BE49-F238E27FC236}">
                <a16:creationId xmlns:a16="http://schemas.microsoft.com/office/drawing/2014/main" id="{1BBF31D4-FB42-4B29-4361-06230141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551" y="899230"/>
            <a:ext cx="478987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8266D6-0DA0-9922-CDFC-0A89A1CA185C}"/>
              </a:ext>
            </a:extLst>
          </p:cNvPr>
          <p:cNvSpPr txBox="1"/>
          <p:nvPr/>
        </p:nvSpPr>
        <p:spPr>
          <a:xfrm>
            <a:off x="549261" y="3253049"/>
            <a:ext cx="322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E4411-4BD1-392F-E03B-67C7F1A48C3D}"/>
              </a:ext>
            </a:extLst>
          </p:cNvPr>
          <p:cNvSpPr txBox="1"/>
          <p:nvPr/>
        </p:nvSpPr>
        <p:spPr>
          <a:xfrm>
            <a:off x="6046332" y="3243408"/>
            <a:ext cx="1348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Convolution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6005E-59D2-7CC8-1512-5C934C7E19BC}"/>
              </a:ext>
            </a:extLst>
          </p:cNvPr>
          <p:cNvSpPr txBox="1"/>
          <p:nvPr/>
        </p:nvSpPr>
        <p:spPr>
          <a:xfrm>
            <a:off x="-121947" y="3614524"/>
            <a:ext cx="4962511" cy="1132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800"/>
              </a:lnSpc>
              <a:buFont typeface="Wingdings" pitchFamily="2" charset="2"/>
              <a:buChar char="ü"/>
            </a:pP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Translation Invariance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(Pooling)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 </a:t>
            </a:r>
            <a:endParaRPr lang="en-US" altLang="zh-CN" sz="1800" dirty="0">
              <a:latin typeface="+mn-ea"/>
              <a:cs typeface="Times New Roman" panose="02020603050405020304" pitchFamily="18" charset="0"/>
            </a:endParaRPr>
          </a:p>
          <a:p>
            <a:pPr lvl="1">
              <a:lnSpc>
                <a:spcPts val="2800"/>
              </a:lnSpc>
              <a:buFont typeface="Wingdings" pitchFamily="2" charset="2"/>
              <a:buChar char="ü"/>
            </a:pP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Translation Equivalence (Convolution)</a:t>
            </a:r>
          </a:p>
          <a:p>
            <a:pPr lvl="1">
              <a:lnSpc>
                <a:spcPts val="2800"/>
              </a:lnSpc>
              <a:buFont typeface="Wingdings" pitchFamily="2" charset="2"/>
              <a:buChar char="ü"/>
            </a:pP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Sharable Parameters</a:t>
            </a:r>
            <a:r>
              <a:rPr lang="zh-CN" altLang="en-US" sz="18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+mn-ea"/>
                <a:cs typeface="Times New Roman" panose="02020603050405020304" pitchFamily="18" charset="0"/>
              </a:rPr>
              <a:t>(Weight Sharing)</a:t>
            </a:r>
            <a:endParaRPr lang="en-US" sz="1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D440B-FDD1-0495-38AF-7945DAABD825}"/>
              </a:ext>
            </a:extLst>
          </p:cNvPr>
          <p:cNvSpPr txBox="1"/>
          <p:nvPr/>
        </p:nvSpPr>
        <p:spPr>
          <a:xfrm>
            <a:off x="5349319" y="3950642"/>
            <a:ext cx="2799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highlight>
                  <a:srgbClr val="FFFF00"/>
                </a:highlight>
              </a:rPr>
              <a:t>Local</a:t>
            </a:r>
            <a:r>
              <a:rPr lang="en-US" altLang="zh-CN" sz="2400">
                <a:highlight>
                  <a:srgbClr val="FFFF00"/>
                </a:highlight>
              </a:rPr>
              <a:t>-matter Signals</a:t>
            </a:r>
            <a:endParaRPr lang="en-US" sz="2400">
              <a:highlight>
                <a:srgbClr val="FFFF00"/>
              </a:highlight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353D762-A403-D1F1-BC97-2C17E2B397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8" y="4765110"/>
            <a:ext cx="6918710" cy="255600"/>
          </a:xfrm>
        </p:spPr>
        <p:txBody>
          <a:bodyPr/>
          <a:lstStyle/>
          <a:p>
            <a:r>
              <a:rPr lang="en-US" sz="1200"/>
              <a:t>Ref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He</a:t>
            </a:r>
            <a:r>
              <a:rPr lang="zh-CN" altLang="en-US" sz="1200"/>
              <a:t> </a:t>
            </a:r>
            <a:r>
              <a:rPr lang="en-US" altLang="zh-CN" sz="1200" i="1"/>
              <a:t>et</a:t>
            </a:r>
            <a:r>
              <a:rPr lang="zh-CN" altLang="en-US" sz="1200" i="1"/>
              <a:t> </a:t>
            </a:r>
            <a:r>
              <a:rPr lang="en-US" altLang="zh-CN" sz="1200" i="1"/>
              <a:t>al</a:t>
            </a:r>
            <a:r>
              <a:rPr lang="en-US" altLang="zh-CN" sz="1200"/>
              <a:t>.,</a:t>
            </a:r>
            <a:r>
              <a:rPr lang="zh-CN" altLang="en-US" sz="1200"/>
              <a:t> </a:t>
            </a:r>
            <a:r>
              <a:rPr lang="en-US" altLang="zh-CN" sz="1200"/>
              <a:t>Deep Residual Learning for Image Recognition,</a:t>
            </a:r>
            <a:r>
              <a:rPr lang="zh-CN" altLang="en-US" sz="1200"/>
              <a:t> </a:t>
            </a:r>
            <a:r>
              <a:rPr lang="en-US" altLang="zh-CN" sz="1200"/>
              <a:t>In CVPR’16;</a:t>
            </a:r>
            <a:r>
              <a:rPr lang="zh-CN" altLang="en-US" sz="1200"/>
              <a:t> </a:t>
            </a:r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480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32E962-A57B-2AB5-9AE8-3CA19FD0FC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Model Evolution in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Natural Language Processing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E6E96-B320-ACC5-74C5-25486C65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A7A0A-568B-3E52-ADB2-83EEB7FDB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986126"/>
            <a:ext cx="7772400" cy="33447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163CFAC-0F82-310F-0AFE-B14A9E7BE1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Dr.</a:t>
            </a:r>
            <a:r>
              <a:rPr lang="zh-CN" altLang="en-US" sz="1200"/>
              <a:t> </a:t>
            </a:r>
            <a:r>
              <a:rPr lang="en-US" altLang="zh-CN" sz="1200"/>
              <a:t>Han</a:t>
            </a:r>
            <a:r>
              <a:rPr lang="zh-CN" altLang="en-US" sz="1200"/>
              <a:t> </a:t>
            </a:r>
            <a:r>
              <a:rPr lang="en-US" altLang="zh-CN" sz="1200"/>
              <a:t>Hu,</a:t>
            </a:r>
            <a:r>
              <a:rPr lang="zh-CN" altLang="en-US" sz="1200"/>
              <a:t> </a:t>
            </a:r>
            <a:r>
              <a:rPr lang="en-US" altLang="zh-CN" sz="1200"/>
              <a:t>MSRA.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638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09" y="387371"/>
            <a:ext cx="8158929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–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Recurrent Neural Networks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 descr="A picture containing object, clock, computer, screen&#10;&#10;Description automatically generated">
            <a:extLst>
              <a:ext uri="{FF2B5EF4-FFF2-40B4-BE49-F238E27FC236}">
                <a16:creationId xmlns:a16="http://schemas.microsoft.com/office/drawing/2014/main" id="{C9336284-0840-F37B-7570-1F5375F88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897" y="951088"/>
            <a:ext cx="2904594" cy="1951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79D372-E886-15F8-E10A-A688D4041F59}"/>
              </a:ext>
            </a:extLst>
          </p:cNvPr>
          <p:cNvSpPr txBox="1"/>
          <p:nvPr/>
        </p:nvSpPr>
        <p:spPr>
          <a:xfrm>
            <a:off x="1101457" y="3068682"/>
            <a:ext cx="3429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Recurrent Neural Network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(RNN)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D7F9AA-BAE4-7D83-3D16-D977C10A0410}"/>
              </a:ext>
            </a:extLst>
          </p:cNvPr>
          <p:cNvSpPr txBox="1"/>
          <p:nvPr/>
        </p:nvSpPr>
        <p:spPr>
          <a:xfrm>
            <a:off x="5724802" y="3068682"/>
            <a:ext cx="3567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Long Short-Term Memory (LSTM)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EE20860-065A-2705-0486-879A6E0CC8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092" y="3419968"/>
                <a:ext cx="11476293" cy="195129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0" indent="0" algn="l" defTabSz="914278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itchFamily="34" charset="0"/>
                  <a:buNone/>
                  <a:defRPr lang="en-US" sz="1100" b="0" i="0" kern="1200" smtClean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1pPr>
                <a:lvl2pPr marL="144000" indent="-144000" algn="l" defTabSz="914278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itchFamily="34" charset="0"/>
                  <a:buChar char="–"/>
                  <a:defRPr lang="en-US" sz="1200" b="0" i="0" kern="1200" smtClean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2pPr>
                <a:lvl3pPr marL="144000" indent="-144000" algn="l" defTabSz="914278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itchFamily="34" charset="0"/>
                  <a:buChar char="•"/>
                  <a:defRPr lang="en-US" sz="1000" b="0" i="0" kern="1200" smtClean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3pPr>
                <a:lvl4pPr marL="144000" indent="-144000" algn="l" defTabSz="914278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itchFamily="34" charset="0"/>
                  <a:buChar char="–"/>
                  <a:defRPr lang="en-US" sz="1000" b="0" i="0" kern="1200" smtClean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4pPr>
                <a:lvl5pPr marL="144000" indent="-144000" algn="l" defTabSz="914278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itchFamily="34" charset="0"/>
                  <a:buChar char="»"/>
                  <a:defRPr lang="en-GB" sz="1000" b="0" i="0" kern="1200" smtClean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5pPr>
                <a:lvl6pPr marL="2514265" indent="-228570" algn="l" defTabSz="91427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403" indent="-228570" algn="l" defTabSz="91427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542" indent="-228570" algn="l" defTabSz="91427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681" indent="-228570" algn="l" defTabSz="914278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5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Designed for </a:t>
                </a:r>
                <a:r>
                  <a:rPr lang="en-US" sz="1600" b="1" dirty="0">
                    <a:solidFill>
                      <a:srgbClr val="C00000"/>
                    </a:solidFill>
                    <a:highlight>
                      <a:srgbClr val="FFFF00"/>
                    </a:highlight>
                    <a:latin typeface="+mn-lt"/>
                    <a:cs typeface="Times New Roman" panose="02020603050405020304" pitchFamily="18" charset="0"/>
                  </a:rPr>
                  <a:t>order</a:t>
                </a:r>
                <a:r>
                  <a:rPr lang="en-US" altLang="zh-CN" sz="1600" b="1" dirty="0">
                    <a:solidFill>
                      <a:srgbClr val="C00000"/>
                    </a:solidFill>
                    <a:highlight>
                      <a:srgbClr val="FFFF00"/>
                    </a:highlight>
                    <a:latin typeface="+mn-lt"/>
                    <a:cs typeface="Times New Roman" panose="02020603050405020304" pitchFamily="18" charset="0"/>
                  </a:rPr>
                  <a:t>-matter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 sequential data</a:t>
                </a: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1600" i="1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e.g.</a:t>
                </a: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, time series</a:t>
                </a:r>
                <a:endParaRPr lang="en-US" sz="1600" dirty="0">
                  <a:solidFill>
                    <a:srgbClr val="282828"/>
                  </a:solidFill>
                  <a:latin typeface="+mn-lt"/>
                  <a:cs typeface="Times New Roman" panose="02020603050405020304" pitchFamily="18" charset="0"/>
                </a:endParaRPr>
              </a:p>
              <a:p>
                <a:pPr>
                  <a:lnSpc>
                    <a:spcPts val="2500"/>
                  </a:lnSpc>
                  <a:buFont typeface="Wingdings" pitchFamily="2" charset="2"/>
                  <a:buChar char="ü"/>
                </a:pP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The learned features at </a:t>
                </a:r>
                <a:r>
                  <a:rPr lang="en-US" sz="1600" i="1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time step t</a:t>
                </a:r>
                <a:r>
                  <a:rPr lang="en-US" altLang="zh-CN" sz="1600" i="1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are affected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ar-AE" altLang="zh-CN" sz="1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ar-AE" altLang="zh-CN" sz="1600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CN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ar-AE" altLang="zh-CN" sz="16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a:rPr lang="en-US" altLang="zh-CN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ar-AE" altLang="zh-CN" sz="1600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ar-AE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→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continually learn </a:t>
                </a: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from time series</a:t>
                </a:r>
                <a:endParaRPr lang="en-US" sz="1600" dirty="0">
                  <a:solidFill>
                    <a:srgbClr val="282828"/>
                  </a:solidFill>
                  <a:latin typeface="+mn-lt"/>
                  <a:cs typeface="Times New Roman" panose="02020603050405020304" pitchFamily="18" charset="0"/>
                </a:endParaRPr>
              </a:p>
              <a:p>
                <a:pPr>
                  <a:lnSpc>
                    <a:spcPts val="2500"/>
                  </a:lnSpc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lang="en-US" altLang="zh-CN" sz="1600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 LSTM</a:t>
                </a: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: better capture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long-range sequence dependencies</a:t>
                </a:r>
              </a:p>
              <a:p>
                <a:pPr>
                  <a:lnSpc>
                    <a:spcPts val="2500"/>
                  </a:lnSpc>
                  <a:buClr>
                    <a:schemeClr val="tx1"/>
                  </a:buClr>
                  <a:buFont typeface="Wingdings" pitchFamily="2" charset="2"/>
                  <a:buChar char="ü"/>
                </a:pPr>
                <a:r>
                  <a:rPr lang="en-US" altLang="zh-CN" sz="1600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+mn-lt"/>
                    <a:cs typeface="Times New Roman" panose="02020603050405020304" pitchFamily="18" charset="0"/>
                  </a:rPr>
                  <a:t>Gated Recurrent Units </a:t>
                </a:r>
                <a:r>
                  <a:rPr lang="en-US" altLang="zh-CN" sz="1600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(GRU)</a:t>
                </a: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lightweight</a:t>
                </a:r>
                <a:r>
                  <a:rPr lang="en-US" altLang="zh-CN" sz="1600" dirty="0">
                    <a:solidFill>
                      <a:srgbClr val="282828"/>
                    </a:solidFill>
                    <a:latin typeface="+mn-lt"/>
                    <a:cs typeface="Times New Roman" panose="02020603050405020304" pitchFamily="18" charset="0"/>
                  </a:rPr>
                  <a:t> architecture with comparable performance</a:t>
                </a:r>
                <a:endParaRPr lang="en-US" sz="16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EE20860-065A-2705-0486-879A6E0CC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92" y="3419968"/>
                <a:ext cx="11476293" cy="1951292"/>
              </a:xfrm>
              <a:prstGeom prst="rect">
                <a:avLst/>
              </a:prstGeom>
              <a:blipFill>
                <a:blip r:embed="rId3"/>
                <a:stretch>
                  <a:fillRect l="-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421F7AE-AF97-51A2-50D3-07A00F6B6525}"/>
              </a:ext>
            </a:extLst>
          </p:cNvPr>
          <p:cNvSpPr txBox="1"/>
          <p:nvPr/>
        </p:nvSpPr>
        <p:spPr>
          <a:xfrm>
            <a:off x="2070151" y="747886"/>
            <a:ext cx="3559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82828"/>
                </a:solidFill>
                <a:effectLst/>
                <a:cs typeface="Times New Roman" panose="02020603050405020304" pitchFamily="18" charset="0"/>
              </a:rPr>
              <a:t>unrolling the network through time</a:t>
            </a:r>
            <a:endParaRPr lang="en-US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01B91-19F6-C9F2-4470-D76B0B5AD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09" y="1117218"/>
            <a:ext cx="4623345" cy="1951771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EF70B8C-218E-B459-3C39-A2BAF10009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58960"/>
            <a:ext cx="8639491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</a:t>
            </a:r>
            <a:r>
              <a:rPr lang="zh-CN" altLang="en-US" sz="1200"/>
              <a:t> </a:t>
            </a:r>
            <a:r>
              <a:rPr lang="en-US" altLang="zh-CN" sz="1200"/>
              <a:t>and</a:t>
            </a:r>
            <a:r>
              <a:rPr lang="zh-CN" altLang="en-US" sz="1200"/>
              <a:t> </a:t>
            </a:r>
            <a:r>
              <a:rPr lang="en-US" altLang="zh-CN" sz="1200"/>
              <a:t>Deep Feature Mining via the Attention-Based BiLSTM-GCN</a:t>
            </a:r>
            <a:r>
              <a:rPr lang="zh-CN" altLang="en-US" sz="1200"/>
              <a:t> </a:t>
            </a:r>
            <a:r>
              <a:rPr lang="en-US" altLang="zh-CN" sz="1200"/>
              <a:t>for Human Motor Imagery Recognition.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892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9778B7-07AF-A230-4AA3-111DBF5DE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Can NLP/CV share the same basic modules?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C0341-7DDD-C70A-7CF4-B84540AEE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B7657-53BF-2D4E-3C53-1DFB10FFA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7"/>
          <a:stretch/>
        </p:blipFill>
        <p:spPr>
          <a:xfrm>
            <a:off x="238084" y="1035551"/>
            <a:ext cx="8667831" cy="3257243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3DF9637-810F-5C34-FAF3-89A3877351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Dr.</a:t>
            </a:r>
            <a:r>
              <a:rPr lang="zh-CN" altLang="en-US" sz="1200"/>
              <a:t> </a:t>
            </a:r>
            <a:r>
              <a:rPr lang="en-US" altLang="zh-CN" sz="1200"/>
              <a:t>Han</a:t>
            </a:r>
            <a:r>
              <a:rPr lang="zh-CN" altLang="en-US" sz="1200"/>
              <a:t> </a:t>
            </a:r>
            <a:r>
              <a:rPr lang="en-US" altLang="zh-CN" sz="1200"/>
              <a:t>Hu,</a:t>
            </a:r>
            <a:r>
              <a:rPr lang="zh-CN" altLang="en-US" sz="1200"/>
              <a:t> </a:t>
            </a:r>
            <a:r>
              <a:rPr lang="en-US" altLang="zh-CN" sz="1200"/>
              <a:t>MSRA.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0289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09" y="387371"/>
            <a:ext cx="8158929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–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Transformer 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42" name="Picture 2" descr="An example of the self-attention mechanism following long-distance... |  Download Scientific Diagram">
            <a:extLst>
              <a:ext uri="{FF2B5EF4-FFF2-40B4-BE49-F238E27FC236}">
                <a16:creationId xmlns:a16="http://schemas.microsoft.com/office/drawing/2014/main" id="{11F5A6ED-EF1A-E530-60FC-1675BB463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64" y="859202"/>
            <a:ext cx="2712212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Understanding and Coding the Self-Attention Mechanism of Large Language  Models From Scratch">
            <a:extLst>
              <a:ext uri="{FF2B5EF4-FFF2-40B4-BE49-F238E27FC236}">
                <a16:creationId xmlns:a16="http://schemas.microsoft.com/office/drawing/2014/main" id="{2934D9F8-0E7F-DBA7-EDEF-6C2482E2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007" y="859202"/>
            <a:ext cx="3525082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42F0C6-01D4-F9D4-5582-92618E10370D}"/>
              </a:ext>
            </a:extLst>
          </p:cNvPr>
          <p:cNvSpPr txBox="1"/>
          <p:nvPr/>
        </p:nvSpPr>
        <p:spPr>
          <a:xfrm>
            <a:off x="5267812" y="3582186"/>
            <a:ext cx="3429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cs typeface="Times New Roman" panose="02020603050405020304" pitchFamily="18" charset="0"/>
              </a:rPr>
              <a:t>Self</a:t>
            </a:r>
            <a:r>
              <a:rPr lang="en-US" altLang="zh-CN">
                <a:cs typeface="Times New Roman" panose="02020603050405020304" pitchFamily="18" charset="0"/>
              </a:rPr>
              <a:t>-attention Mechanism</a:t>
            </a: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32CA6-63CB-F043-36D2-B72B793F6159}"/>
              </a:ext>
            </a:extLst>
          </p:cNvPr>
          <p:cNvSpPr txBox="1"/>
          <p:nvPr/>
        </p:nvSpPr>
        <p:spPr>
          <a:xfrm>
            <a:off x="877410" y="3441625"/>
            <a:ext cx="2806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Example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endParaRPr lang="en-US" altLang="zh-CN" dirty="0"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(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Contextual Embeddings</a:t>
            </a:r>
            <a:r>
              <a:rPr lang="en-US" altLang="zh-CN" dirty="0">
                <a:cs typeface="Times New Roman" panose="02020603050405020304" pitchFamily="18" charset="0"/>
              </a:rPr>
              <a:t>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7BFF0-B565-200F-51F3-9435AEB0FEFD}"/>
              </a:ext>
            </a:extLst>
          </p:cNvPr>
          <p:cNvSpPr txBox="1"/>
          <p:nvPr/>
        </p:nvSpPr>
        <p:spPr>
          <a:xfrm>
            <a:off x="270012" y="2387084"/>
            <a:ext cx="104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query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F7615-5B2F-3777-BD44-D8843596B354}"/>
              </a:ext>
            </a:extLst>
          </p:cNvPr>
          <p:cNvSpPr txBox="1"/>
          <p:nvPr/>
        </p:nvSpPr>
        <p:spPr>
          <a:xfrm>
            <a:off x="3684097" y="961757"/>
            <a:ext cx="104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7030A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1C01F-8440-3BCD-928D-35B33535EFDC}"/>
              </a:ext>
            </a:extLst>
          </p:cNvPr>
          <p:cNvSpPr txBox="1"/>
          <p:nvPr/>
        </p:nvSpPr>
        <p:spPr>
          <a:xfrm>
            <a:off x="343872" y="4050821"/>
            <a:ext cx="8456255" cy="714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Transformer</a:t>
            </a:r>
            <a:r>
              <a:rPr lang="en-US" dirty="0">
                <a:cs typeface="Times New Roman" panose="02020603050405020304" pitchFamily="18" charset="0"/>
              </a:rPr>
              <a:t> can simultaneously </a:t>
            </a:r>
            <a:r>
              <a:rPr lang="en-US" b="1" dirty="0">
                <a:cs typeface="Times New Roman" panose="02020603050405020304" pitchFamily="18" charset="0"/>
              </a:rPr>
              <a:t>attend to every token of their input sequence</a:t>
            </a:r>
          </a:p>
          <a:p>
            <a:pPr algn="ctr">
              <a:lnSpc>
                <a:spcPts val="2500"/>
              </a:lnSpc>
            </a:pPr>
            <a:r>
              <a:rPr lang="zh-CN" altLang="en-US" dirty="0">
                <a:cs typeface="Times New Roman" panose="02020603050405020304" pitchFamily="18" charset="0"/>
              </a:rPr>
              <a:t>→ </a:t>
            </a:r>
            <a:r>
              <a:rPr lang="en-US" dirty="0">
                <a:cs typeface="Times New Roman" panose="02020603050405020304" pitchFamily="18" charset="0"/>
              </a:rPr>
              <a:t>Transforms the token input feature by </a:t>
            </a:r>
            <a:r>
              <a:rPr lang="en-US" b="1" dirty="0">
                <a:solidFill>
                  <a:srgbClr val="7030A0"/>
                </a:solidFill>
                <a:cs typeface="Times New Roman" panose="02020603050405020304" pitchFamily="18" charset="0"/>
              </a:rPr>
              <a:t>encoding its 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relationship</a:t>
            </a:r>
            <a:r>
              <a:rPr lang="en-US" b="1" dirty="0">
                <a:solidFill>
                  <a:srgbClr val="7030A0"/>
                </a:solidFill>
                <a:cs typeface="Times New Roman" panose="02020603050405020304" pitchFamily="18" charset="0"/>
              </a:rPr>
              <a:t> with other</a:t>
            </a:r>
            <a:r>
              <a:rPr lang="zh-CN" altLang="en-US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7030A0"/>
                </a:solidFill>
                <a:cs typeface="Times New Roman" panose="02020603050405020304" pitchFamily="18" charset="0"/>
              </a:rPr>
              <a:t>tokens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C2EE8-0F09-9C2D-2DBB-99B2DCF3CCF5}"/>
              </a:ext>
            </a:extLst>
          </p:cNvPr>
          <p:cNvSpPr txBox="1"/>
          <p:nvPr/>
        </p:nvSpPr>
        <p:spPr>
          <a:xfrm>
            <a:off x="5141483" y="859202"/>
            <a:ext cx="104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query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3C591-05AA-D7DE-B3E2-EF1EFA2562AA}"/>
              </a:ext>
            </a:extLst>
          </p:cNvPr>
          <p:cNvSpPr txBox="1"/>
          <p:nvPr/>
        </p:nvSpPr>
        <p:spPr>
          <a:xfrm>
            <a:off x="5458330" y="1787541"/>
            <a:ext cx="104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7030A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1D401-A8A9-B714-7EFE-2D93BC7E324E}"/>
              </a:ext>
            </a:extLst>
          </p:cNvPr>
          <p:cNvSpPr txBox="1"/>
          <p:nvPr/>
        </p:nvSpPr>
        <p:spPr>
          <a:xfrm>
            <a:off x="5141483" y="2536863"/>
            <a:ext cx="104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2F9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value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45D436D-3EC1-0BA3-AD55-5E9599317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8" y="4765110"/>
            <a:ext cx="7184461" cy="255600"/>
          </a:xfrm>
        </p:spPr>
        <p:txBody>
          <a:bodyPr/>
          <a:lstStyle/>
          <a:p>
            <a:r>
              <a:rPr lang="en-US" sz="1200"/>
              <a:t>Ref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Vaswani</a:t>
            </a:r>
            <a:r>
              <a:rPr lang="zh-CN" altLang="en-US" sz="1200"/>
              <a:t> </a:t>
            </a:r>
            <a:r>
              <a:rPr lang="en-US" altLang="zh-CN" sz="1200" i="1"/>
              <a:t>et</a:t>
            </a:r>
            <a:r>
              <a:rPr lang="zh-CN" altLang="en-US" sz="1200" i="1"/>
              <a:t> </a:t>
            </a:r>
            <a:r>
              <a:rPr lang="en-US" altLang="zh-CN" sz="1200" i="1"/>
              <a:t>al.</a:t>
            </a:r>
            <a:r>
              <a:rPr lang="en-US" altLang="zh-CN" sz="1200"/>
              <a:t>,</a:t>
            </a:r>
            <a:r>
              <a:rPr lang="zh-CN" altLang="en-US" sz="1200"/>
              <a:t> </a:t>
            </a:r>
            <a:r>
              <a:rPr lang="en-US" altLang="zh-CN" sz="1200"/>
              <a:t>Attention is All You</a:t>
            </a:r>
            <a:r>
              <a:rPr lang="zh-CN" altLang="en-US" sz="1200"/>
              <a:t> </a:t>
            </a:r>
            <a:r>
              <a:rPr lang="en-US" altLang="zh-CN" sz="1200"/>
              <a:t>Need,</a:t>
            </a:r>
            <a:r>
              <a:rPr lang="zh-CN" altLang="en-US" sz="1200"/>
              <a:t> </a:t>
            </a:r>
            <a:r>
              <a:rPr lang="en-US" altLang="zh-CN" sz="1200"/>
              <a:t>In NIPS’17.</a:t>
            </a:r>
            <a:r>
              <a:rPr lang="zh-CN" altLang="en-US" sz="1200"/>
              <a:t> </a:t>
            </a:r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domain.</a:t>
            </a:r>
            <a:endParaRPr lang="en-US"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A6633C-8BEB-CE85-6197-46A7B8744E84}"/>
              </a:ext>
            </a:extLst>
          </p:cNvPr>
          <p:cNvSpPr txBox="1"/>
          <p:nvPr/>
        </p:nvSpPr>
        <p:spPr>
          <a:xfrm>
            <a:off x="939526" y="2444530"/>
            <a:ext cx="2806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Grounding</a:t>
            </a:r>
            <a:r>
              <a:rPr lang="en-US" altLang="zh-CN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09" y="387371"/>
            <a:ext cx="8158929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–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Transformer 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44" name="Picture 4" descr="Understanding and Coding the Self-Attention Mechanism of Large Language  Models From Scratch">
            <a:extLst>
              <a:ext uri="{FF2B5EF4-FFF2-40B4-BE49-F238E27FC236}">
                <a16:creationId xmlns:a16="http://schemas.microsoft.com/office/drawing/2014/main" id="{2934D9F8-0E7F-DBA7-EDEF-6C2482E23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9" y="1089428"/>
            <a:ext cx="3525082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42F0C6-01D4-F9D4-5582-92618E10370D}"/>
              </a:ext>
            </a:extLst>
          </p:cNvPr>
          <p:cNvSpPr txBox="1"/>
          <p:nvPr/>
        </p:nvSpPr>
        <p:spPr>
          <a:xfrm>
            <a:off x="974726" y="3702442"/>
            <a:ext cx="258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Self</a:t>
            </a:r>
            <a:r>
              <a:rPr lang="en-US" altLang="zh-CN" dirty="0">
                <a:cs typeface="Times New Roman" panose="02020603050405020304" pitchFamily="18" charset="0"/>
              </a:rPr>
              <a:t>-attention Mechanism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C2EE8-0F09-9C2D-2DBB-99B2DCF3CCF5}"/>
              </a:ext>
            </a:extLst>
          </p:cNvPr>
          <p:cNvSpPr txBox="1"/>
          <p:nvPr/>
        </p:nvSpPr>
        <p:spPr>
          <a:xfrm>
            <a:off x="911985" y="1089428"/>
            <a:ext cx="104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query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3C591-05AA-D7DE-B3E2-EF1EFA2562AA}"/>
              </a:ext>
            </a:extLst>
          </p:cNvPr>
          <p:cNvSpPr txBox="1"/>
          <p:nvPr/>
        </p:nvSpPr>
        <p:spPr>
          <a:xfrm>
            <a:off x="1228832" y="2017767"/>
            <a:ext cx="104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3478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1D401-A8A9-B714-7EFE-2D93BC7E324E}"/>
              </a:ext>
            </a:extLst>
          </p:cNvPr>
          <p:cNvSpPr txBox="1"/>
          <p:nvPr/>
        </p:nvSpPr>
        <p:spPr>
          <a:xfrm>
            <a:off x="906697" y="2785799"/>
            <a:ext cx="1049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2F92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3AAD33-7B8B-49D6-DE0C-52DEE29EF72F}"/>
                  </a:ext>
                </a:extLst>
              </p:cNvPr>
              <p:cNvSpPr txBox="1"/>
              <p:nvPr/>
            </p:nvSpPr>
            <p:spPr>
              <a:xfrm>
                <a:off x="4974914" y="1657350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𝐪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𝑇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Sup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p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𝑞</m:t>
                          </m:r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altLang="zh-CN" b="0">
                  <a:solidFill>
                    <a:schemeClr val="bg1"/>
                  </a:solidFill>
                  <a:latin typeface="Calibri Light" charset="0"/>
                  <a:cs typeface="Calibri Light" charset="0"/>
                </a:endParaRPr>
              </a:p>
              <a:p>
                <a:endParaRPr lang="en-US" i="1">
                  <a:solidFill>
                    <a:schemeClr val="bg1"/>
                  </a:solidFill>
                  <a:latin typeface="Cambria Math" panose="02040503050406030204" pitchFamily="18" charset="0"/>
                  <a:cs typeface="Calibri Light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𝐤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𝑇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Sup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p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𝑘</m:t>
                          </m:r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SupPr>
                        <m:e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𝐯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𝑡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𝑇</m:t>
                          </m:r>
                        </m:sup>
                      </m:sSubSup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Sup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p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𝑣</m:t>
                          </m:r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3AAD33-7B8B-49D6-DE0C-52DEE29E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914" y="1657350"/>
                <a:ext cx="914400" cy="914400"/>
              </a:xfrm>
              <a:prstGeom prst="rect">
                <a:avLst/>
              </a:prstGeom>
              <a:blipFill>
                <a:blip r:embed="rId3"/>
                <a:stretch>
                  <a:fillRect l="-9589" t="-2740" r="-49315" b="-5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F84FDAA-B44A-1E04-32D6-D02C6DACE5CB}"/>
              </a:ext>
            </a:extLst>
          </p:cNvPr>
          <p:cNvSpPr txBox="1"/>
          <p:nvPr/>
        </p:nvSpPr>
        <p:spPr>
          <a:xfrm>
            <a:off x="4104180" y="1648435"/>
            <a:ext cx="800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query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AA9D7-87F6-019E-D8C7-A24CE8D729CA}"/>
              </a:ext>
            </a:extLst>
          </p:cNvPr>
          <p:cNvSpPr txBox="1"/>
          <p:nvPr/>
        </p:nvSpPr>
        <p:spPr>
          <a:xfrm>
            <a:off x="4246135" y="2171287"/>
            <a:ext cx="800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478"/>
                </a:solidFill>
                <a:cs typeface="Times New Roman" panose="02020603050405020304" pitchFamily="18" charset="0"/>
              </a:rPr>
              <a:t>key</a:t>
            </a:r>
            <a:endParaRPr lang="en-US" b="1" dirty="0">
              <a:solidFill>
                <a:srgbClr val="003478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1D7B2E-47FE-798E-7831-A14E7D418234}"/>
              </a:ext>
            </a:extLst>
          </p:cNvPr>
          <p:cNvSpPr txBox="1"/>
          <p:nvPr/>
        </p:nvSpPr>
        <p:spPr>
          <a:xfrm>
            <a:off x="4171582" y="2718456"/>
            <a:ext cx="800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2F92"/>
                </a:solidFill>
                <a:cs typeface="Times New Roman" panose="02020603050405020304" pitchFamily="18" charset="0"/>
              </a:rPr>
              <a:t>value</a:t>
            </a:r>
            <a:endParaRPr lang="en-US" b="1" dirty="0">
              <a:solidFill>
                <a:srgbClr val="FF2F92"/>
              </a:solidFill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597167C-E4B1-2ABC-67F6-5EFA59B8DEE2}"/>
              </a:ext>
            </a:extLst>
          </p:cNvPr>
          <p:cNvSpPr/>
          <p:nvPr/>
        </p:nvSpPr>
        <p:spPr>
          <a:xfrm>
            <a:off x="6317673" y="1648435"/>
            <a:ext cx="351692" cy="8921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65EB8D-1F5C-07C2-C6D8-51FEF0FE17CB}"/>
                  </a:ext>
                </a:extLst>
              </p:cNvPr>
              <p:cNvSpPr txBox="1"/>
              <p:nvPr/>
            </p:nvSpPr>
            <p:spPr>
              <a:xfrm>
                <a:off x="6570997" y="1471535"/>
                <a:ext cx="2688342" cy="896871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>
                  <a:lnSpc>
                    <a:spcPts val="4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𝑟</m:t>
                              </m:r>
                              <m:r>
                                <a:rPr lang="en-US" altLang="zh-CN" sz="16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,1</m:t>
                              </m:r>
                            </m:sub>
                          </m:sSub>
                          <m:r>
                            <a:rPr lang="en-US" altLang="zh-CN" sz="16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𝑟</m:t>
                              </m:r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,</m:t>
                              </m:r>
                              <m:r>
                                <a:rPr lang="en-US" altLang="zh-CN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altLang="zh-CN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=</m:t>
                      </m:r>
                    </m:oMath>
                  </m:oMathPara>
                </a14:m>
                <a:endParaRPr lang="en-US" altLang="zh-CN" sz="1600" i="1">
                  <a:solidFill>
                    <a:schemeClr val="bg1"/>
                  </a:solidFill>
                  <a:latin typeface="Cambria Math" panose="02040503050406030204" pitchFamily="18" charset="0"/>
                  <a:ea typeface="Calibri Light" charset="0"/>
                  <a:cs typeface="Calibri Light" charset="0"/>
                </a:endParaRPr>
              </a:p>
              <a:p>
                <a:pPr>
                  <a:lnSpc>
                    <a:spcPts val="4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Softmax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𝐪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𝐤</m:t>
                                  </m:r>
                                </m:e>
                                <m:sub>
                                  <m:r>
                                    <a:rPr lang="en-US" altLang="zh-CN" sz="16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  <m:r>
                            <a:rPr lang="en-US" altLang="zh-CN" sz="16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,…,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𝐪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𝐤</m:t>
                                  </m:r>
                                </m:e>
                                <m:sub>
                                  <m:r>
                                    <a:rPr lang="en-US" altLang="zh-CN" sz="1600" b="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160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765EB8D-1F5C-07C2-C6D8-51FEF0FE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997" y="1471535"/>
                <a:ext cx="2688342" cy="896871"/>
              </a:xfrm>
              <a:prstGeom prst="rect">
                <a:avLst/>
              </a:prstGeom>
              <a:blipFill>
                <a:blip r:embed="rId4"/>
                <a:stretch>
                  <a:fillRect b="-3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Brace 19">
            <a:extLst>
              <a:ext uri="{FF2B5EF4-FFF2-40B4-BE49-F238E27FC236}">
                <a16:creationId xmlns:a16="http://schemas.microsoft.com/office/drawing/2014/main" id="{EE6AA19F-C17F-1546-A62A-DC205F1B07C8}"/>
              </a:ext>
            </a:extLst>
          </p:cNvPr>
          <p:cNvSpPr/>
          <p:nvPr/>
        </p:nvSpPr>
        <p:spPr>
          <a:xfrm rot="5400000">
            <a:off x="6577477" y="2165340"/>
            <a:ext cx="217411" cy="24218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B52F51-A18B-FC4A-1787-4AED3C4D2ED9}"/>
              </a:ext>
            </a:extLst>
          </p:cNvPr>
          <p:cNvSpPr txBox="1"/>
          <p:nvPr/>
        </p:nvSpPr>
        <p:spPr>
          <a:xfrm>
            <a:off x="5177931" y="969005"/>
            <a:ext cx="4629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Scaled Dot-product 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9A58E2-DFC9-DF58-C566-790F188C1106}"/>
                  </a:ext>
                </a:extLst>
              </p:cNvPr>
              <p:cNvSpPr txBox="1"/>
              <p:nvPr/>
            </p:nvSpPr>
            <p:spPr>
              <a:xfrm>
                <a:off x="5177931" y="3682924"/>
                <a:ext cx="3190808" cy="778958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𝐳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𝑟</m:t>
                          </m:r>
                        </m:sub>
                      </m:sSub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𝑟</m:t>
                          </m:r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,1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𝐯</m:t>
                          </m:r>
                        </m:e>
                        <m:sub>
                          <m: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+…+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𝑟</m:t>
                          </m:r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,</m:t>
                          </m:r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a:rPr lang="en-US" altLang="zh-CN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𝐯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79A58E2-DFC9-DF58-C566-790F188C1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931" y="3682924"/>
                <a:ext cx="3190808" cy="7789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D6786FF-1A2E-1EFF-F51B-A633AE16F549}"/>
              </a:ext>
            </a:extLst>
          </p:cNvPr>
          <p:cNvSpPr txBox="1"/>
          <p:nvPr/>
        </p:nvSpPr>
        <p:spPr>
          <a:xfrm>
            <a:off x="-104913" y="4093468"/>
            <a:ext cx="9353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weighted average of </a:t>
            </a:r>
            <a:r>
              <a:rPr lang="en-US" b="1" dirty="0">
                <a:solidFill>
                  <a:srgbClr val="FF2F92"/>
                </a:solidFill>
              </a:rPr>
              <a:t>Value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where the weight is the </a:t>
            </a:r>
            <a:r>
              <a:rPr lang="en-US" b="1" dirty="0"/>
              <a:t>normalized inner product </a:t>
            </a:r>
            <a:r>
              <a:rPr lang="en-US" dirty="0"/>
              <a:t>of </a:t>
            </a:r>
            <a:r>
              <a:rPr lang="en-US" b="1" dirty="0">
                <a:solidFill>
                  <a:srgbClr val="C00000"/>
                </a:solidFill>
              </a:rPr>
              <a:t>Query</a:t>
            </a:r>
            <a:r>
              <a:rPr lang="en-US" dirty="0"/>
              <a:t> and </a:t>
            </a:r>
            <a:r>
              <a:rPr lang="en-US" b="1" dirty="0">
                <a:solidFill>
                  <a:srgbClr val="003478"/>
                </a:solidFill>
              </a:rPr>
              <a:t>Key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8B9A585-8C18-E1A8-91CF-BF71FB479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0113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105" y="391210"/>
            <a:ext cx="8158929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–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Transformer </a:t>
            </a:r>
          </a:p>
          <a:p>
            <a:r>
              <a:rPr lang="en-US" sz="2800"/>
              <a:t>Towards Universal Models with NLP for Computer 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3314" name="Picture 2" descr="10 Things You Need to Know About BERT and the Transformer Architecture That  Are Reshaping the AI Landscape">
            <a:extLst>
              <a:ext uri="{FF2B5EF4-FFF2-40B4-BE49-F238E27FC236}">
                <a16:creationId xmlns:a16="http://schemas.microsoft.com/office/drawing/2014/main" id="{E40E37AA-D357-E4B1-0AB0-E4C28A626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83" y="1090750"/>
            <a:ext cx="6383634" cy="36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E775D-4603-5313-BA75-9CAF88449B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316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E6FBF2-D262-6B3B-8574-34B6B21797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Vision Transformers for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2F594-115E-6487-F68F-A6FBB252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87294-102B-E5E3-86A1-05A400AA0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83" y="825455"/>
            <a:ext cx="7555271" cy="3930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7D7CFF-22A2-D5CA-3EA2-CAD1CBDD0679}"/>
                  </a:ext>
                </a:extLst>
              </p:cNvPr>
              <p:cNvSpPr txBox="1"/>
              <p:nvPr/>
            </p:nvSpPr>
            <p:spPr>
              <a:xfrm>
                <a:off x="2469237" y="4203547"/>
                <a:ext cx="27422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Image Patches</a:t>
                </a:r>
                <a:r>
                  <a:rPr lang="zh-CN" altLang="en-US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Sequence</a:t>
                </a:r>
                <a:endParaRPr lang="en-US" dirty="0">
                  <a:solidFill>
                    <a:srgbClr val="C0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7D7CFF-22A2-D5CA-3EA2-CAD1CBDD0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37" y="4203547"/>
                <a:ext cx="2742204" cy="369332"/>
              </a:xfrm>
              <a:prstGeom prst="rect">
                <a:avLst/>
              </a:prstGeom>
              <a:blipFill>
                <a:blip r:embed="rId3"/>
                <a:stretch>
                  <a:fillRect l="-1843" t="-10345" r="-922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E6F3072-6A99-5D3A-193D-B52DBB646E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10" y="4758960"/>
            <a:ext cx="6853554" cy="255600"/>
          </a:xfrm>
        </p:spPr>
        <p:txBody>
          <a:bodyPr/>
          <a:lstStyle/>
          <a:p>
            <a:r>
              <a:rPr lang="en-US" sz="1200"/>
              <a:t>Ref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Dosovitskiv</a:t>
            </a:r>
            <a:r>
              <a:rPr lang="zh-CN" altLang="en-US" sz="1200"/>
              <a:t> </a:t>
            </a:r>
            <a:r>
              <a:rPr lang="en-US" altLang="zh-CN" sz="1200" i="1"/>
              <a:t>et</a:t>
            </a:r>
            <a:r>
              <a:rPr lang="zh-CN" altLang="en-US" sz="1200" i="1"/>
              <a:t> </a:t>
            </a:r>
            <a:r>
              <a:rPr lang="en-US" altLang="zh-CN" sz="1200" i="1"/>
              <a:t>al.</a:t>
            </a:r>
            <a:r>
              <a:rPr lang="en-US" altLang="zh-CN" sz="1200"/>
              <a:t>,</a:t>
            </a:r>
            <a:r>
              <a:rPr lang="zh-CN" altLang="en-US" sz="1200"/>
              <a:t> </a:t>
            </a:r>
            <a:r>
              <a:rPr lang="en-US" altLang="zh-CN" sz="1200"/>
              <a:t>An Image is Worth 16x16 Words: Transformers for Image Recognition at Scale,</a:t>
            </a:r>
            <a:r>
              <a:rPr lang="zh-CN" altLang="en-US" sz="1200"/>
              <a:t> </a:t>
            </a:r>
            <a:r>
              <a:rPr lang="en-US" altLang="zh-CN" sz="1200"/>
              <a:t>In ICLR’21.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46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2290" name="Picture 2" descr="How Intelligent is Artificial Intelligence?">
            <a:extLst>
              <a:ext uri="{FF2B5EF4-FFF2-40B4-BE49-F238E27FC236}">
                <a16:creationId xmlns:a16="http://schemas.microsoft.com/office/drawing/2014/main" id="{5C8907C9-00F3-D9F0-788B-032A66DC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535" y="2841108"/>
            <a:ext cx="8158929" cy="943718"/>
          </a:xfrm>
        </p:spPr>
        <p:txBody>
          <a:bodyPr/>
          <a:lstStyle/>
          <a:p>
            <a:pPr algn="ctr"/>
            <a:r>
              <a:rPr lang="en-US" sz="4000" b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Foundation Models</a:t>
            </a:r>
          </a:p>
        </p:txBody>
      </p:sp>
    </p:spTree>
    <p:extLst>
      <p:ext uri="{BB962C8B-B14F-4D97-AF65-F5344CB8AC3E}">
        <p14:creationId xmlns:p14="http://schemas.microsoft.com/office/powerpoint/2010/main" val="40701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9E1F67-4A1F-C5EF-4431-32CECDEF0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238" y="484187"/>
            <a:ext cx="7563044" cy="425134"/>
          </a:xfrm>
        </p:spPr>
        <p:txBody>
          <a:bodyPr/>
          <a:lstStyle/>
          <a:p>
            <a:r>
              <a:rPr lang="en-US" b="1"/>
              <a:t>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1F657-B960-B9E4-49F5-4C23692DA7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38" y="1271098"/>
            <a:ext cx="5769853" cy="31083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[1970-1980]</a:t>
            </a:r>
            <a:r>
              <a:rPr lang="zh-CN" altLang="en-US" sz="2400" dirty="0"/>
              <a:t>     </a:t>
            </a:r>
            <a:r>
              <a:rPr lang="en-US" sz="2400" b="1" dirty="0"/>
              <a:t>Expert System 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[1980-2010]</a:t>
            </a:r>
            <a:r>
              <a:rPr lang="zh-CN" altLang="en-US" sz="2400" dirty="0"/>
              <a:t>     </a:t>
            </a:r>
            <a:r>
              <a:rPr lang="en-US" altLang="zh-CN" sz="2400" b="1" dirty="0"/>
              <a:t>Statistical </a:t>
            </a:r>
            <a:r>
              <a:rPr lang="en-US" sz="2400" b="1" dirty="0"/>
              <a:t>Machine Learning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[2010-2020]</a:t>
            </a:r>
            <a:r>
              <a:rPr lang="zh-CN" altLang="en-US" sz="2400" dirty="0"/>
              <a:t>     </a:t>
            </a:r>
            <a:r>
              <a:rPr lang="en-US" altLang="zh-CN" sz="2400" b="1" dirty="0"/>
              <a:t>Deep Learning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[2020~]</a:t>
            </a:r>
            <a:r>
              <a:rPr lang="zh-CN" altLang="en-US" sz="2400" dirty="0"/>
              <a:t>             </a:t>
            </a:r>
            <a:r>
              <a:rPr lang="en-US" altLang="zh-CN" sz="2400" b="1" dirty="0"/>
              <a:t>Foundation Models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[2023~]</a:t>
            </a:r>
            <a:r>
              <a:rPr lang="zh-CN" altLang="en-US" sz="2400" dirty="0"/>
              <a:t>             </a:t>
            </a:r>
            <a:r>
              <a:rPr lang="en-US" altLang="zh-CN" sz="2400" b="1" dirty="0"/>
              <a:t>Advanced AI Systems</a:t>
            </a:r>
            <a:endParaRPr lang="en-US" sz="24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745A8-96F6-09D8-71A4-1655F6E702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Neural Scaling Laws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66B62BB-4408-E05A-94BF-70837C0054FE}"/>
              </a:ext>
            </a:extLst>
          </p:cNvPr>
          <p:cNvSpPr txBox="1">
            <a:spLocks/>
          </p:cNvSpPr>
          <p:nvPr/>
        </p:nvSpPr>
        <p:spPr>
          <a:xfrm>
            <a:off x="63286" y="4842114"/>
            <a:ext cx="9024873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Ref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Kaplan</a:t>
            </a:r>
            <a:r>
              <a:rPr lang="zh-CN" altLang="en-US" sz="1200"/>
              <a:t> </a:t>
            </a:r>
            <a:r>
              <a:rPr lang="en-US" altLang="zh-CN" sz="1200" i="1"/>
              <a:t>et</a:t>
            </a:r>
            <a:r>
              <a:rPr lang="zh-CN" altLang="en-US" sz="1200" i="1"/>
              <a:t> </a:t>
            </a:r>
            <a:r>
              <a:rPr lang="en-US" altLang="zh-CN" sz="1200" i="1"/>
              <a:t>al.</a:t>
            </a:r>
            <a:r>
              <a:rPr lang="en-US" altLang="zh-CN" sz="1200"/>
              <a:t>,</a:t>
            </a:r>
            <a:r>
              <a:rPr lang="zh-CN" altLang="en-US" sz="1200"/>
              <a:t> </a:t>
            </a:r>
            <a:r>
              <a:rPr lang="en-US" altLang="zh-CN" sz="1200"/>
              <a:t>Scaling Laws for Neural Language Models,</a:t>
            </a:r>
            <a:r>
              <a:rPr lang="zh-CN" altLang="en-US" sz="1200"/>
              <a:t> </a:t>
            </a:r>
            <a:r>
              <a:rPr lang="en-US" altLang="zh-CN" sz="1200"/>
              <a:t>In arXiv.</a:t>
            </a:r>
            <a:r>
              <a:rPr lang="zh-CN" altLang="en-US" sz="1200"/>
              <a:t> </a:t>
            </a:r>
            <a:r>
              <a:rPr lang="en-US" altLang="zh-CN" sz="1200"/>
              <a:t>and</a:t>
            </a:r>
            <a:r>
              <a:rPr lang="zh-CN" altLang="en-US" sz="1200"/>
              <a:t> </a:t>
            </a:r>
            <a:r>
              <a:rPr lang="en-US" altLang="zh-CN" sz="1200"/>
              <a:t>Wei</a:t>
            </a:r>
            <a:r>
              <a:rPr lang="zh-CN" altLang="en-US" sz="1200"/>
              <a:t> </a:t>
            </a:r>
            <a:r>
              <a:rPr lang="en-US" altLang="zh-CN" sz="1200"/>
              <a:t>et</a:t>
            </a:r>
            <a:r>
              <a:rPr lang="zh-CN" altLang="en-US" sz="1200"/>
              <a:t> </a:t>
            </a:r>
            <a:r>
              <a:rPr lang="en-US" altLang="zh-CN" sz="1200"/>
              <a:t>al.,</a:t>
            </a:r>
            <a:r>
              <a:rPr lang="zh-CN" altLang="en-US" sz="1200"/>
              <a:t> </a:t>
            </a:r>
            <a:r>
              <a:rPr lang="en-US" altLang="zh-CN" sz="1200"/>
              <a:t>Emergent Abilities of Large Language Models,</a:t>
            </a:r>
            <a:r>
              <a:rPr lang="zh-CN" altLang="en-US" sz="1200"/>
              <a:t> </a:t>
            </a:r>
            <a:r>
              <a:rPr lang="en-US" altLang="zh-CN" sz="1200"/>
              <a:t>In TMLR’22.</a:t>
            </a:r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4DDA8-367C-AD7A-F435-29DFD1EB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81" y="1811661"/>
            <a:ext cx="8074589" cy="2571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10B194-EA73-B4F6-DAB8-1343815AE56E}"/>
              </a:ext>
            </a:extLst>
          </p:cNvPr>
          <p:cNvSpPr txBox="1"/>
          <p:nvPr/>
        </p:nvSpPr>
        <p:spPr>
          <a:xfrm>
            <a:off x="337537" y="913859"/>
            <a:ext cx="8806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3478"/>
                </a:solidFill>
              </a:rPr>
              <a:t>An ability is emergent if it is not present in smaller models but is present in larger models.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908CD-F7D0-01FD-8FE9-06413D540521}"/>
              </a:ext>
            </a:extLst>
          </p:cNvPr>
          <p:cNvSpPr txBox="1"/>
          <p:nvPr/>
        </p:nvSpPr>
        <p:spPr>
          <a:xfrm>
            <a:off x="337537" y="1340063"/>
            <a:ext cx="1957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Scaling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Behavior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5872F-EE62-7A17-1656-CAC94A35D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6" b="1852"/>
          <a:stretch/>
        </p:blipFill>
        <p:spPr>
          <a:xfrm>
            <a:off x="1588878" y="1270297"/>
            <a:ext cx="5674397" cy="35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Neural Scaling Laws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CED9A0C3-E735-B44E-5D2E-1652A5D8E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t="21086" r="28467" b="18415"/>
          <a:stretch/>
        </p:blipFill>
        <p:spPr bwMode="auto">
          <a:xfrm>
            <a:off x="440215" y="956024"/>
            <a:ext cx="6615445" cy="373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6D8DD-582C-2369-810B-DF8115C82498}"/>
              </a:ext>
            </a:extLst>
          </p:cNvPr>
          <p:cNvSpPr txBox="1"/>
          <p:nvPr/>
        </p:nvSpPr>
        <p:spPr>
          <a:xfrm>
            <a:off x="7330451" y="2640200"/>
            <a:ext cx="1684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Paradigm Shift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66B62BB-4408-E05A-94BF-70837C0054FE}"/>
              </a:ext>
            </a:extLst>
          </p:cNvPr>
          <p:cNvSpPr txBox="1">
            <a:spLocks/>
          </p:cNvSpPr>
          <p:nvPr/>
        </p:nvSpPr>
        <p:spPr>
          <a:xfrm>
            <a:off x="440215" y="4780743"/>
            <a:ext cx="3495991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Image by courtesy of Prof</a:t>
            </a:r>
            <a:r>
              <a:rPr lang="en-US" altLang="zh-CN" sz="1200"/>
              <a:t>.</a:t>
            </a:r>
            <a:r>
              <a:rPr lang="zh-CN" altLang="en-US" sz="1200"/>
              <a:t> </a:t>
            </a:r>
            <a:r>
              <a:rPr lang="en-US" sz="1200"/>
              <a:t>Liang </a:t>
            </a:r>
            <a:r>
              <a:rPr lang="en-US" sz="1200" i="1"/>
              <a:t>et al.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19430-EB4D-3AB4-C490-9B527B09FB2F}"/>
              </a:ext>
            </a:extLst>
          </p:cNvPr>
          <p:cNvSpPr txBox="1"/>
          <p:nvPr/>
        </p:nvSpPr>
        <p:spPr>
          <a:xfrm>
            <a:off x="7055660" y="3121463"/>
            <a:ext cx="1684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ighlight>
                  <a:srgbClr val="FFFF00"/>
                </a:highlight>
                <a:cs typeface="Times New Roman" panose="02020603050405020304" pitchFamily="18" charset="0"/>
              </a:rPr>
              <a:t>USA Frontier</a:t>
            </a:r>
          </a:p>
        </p:txBody>
      </p:sp>
    </p:spTree>
    <p:extLst>
      <p:ext uri="{BB962C8B-B14F-4D97-AF65-F5344CB8AC3E}">
        <p14:creationId xmlns:p14="http://schemas.microsoft.com/office/powerpoint/2010/main" val="30771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Neural Scaling Laws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6D8DD-582C-2369-810B-DF8115C82498}"/>
              </a:ext>
            </a:extLst>
          </p:cNvPr>
          <p:cNvSpPr txBox="1"/>
          <p:nvPr/>
        </p:nvSpPr>
        <p:spPr>
          <a:xfrm>
            <a:off x="7459117" y="2696190"/>
            <a:ext cx="1684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cs typeface="Times New Roman" panose="02020603050405020304" pitchFamily="18" charset="0"/>
              </a:rPr>
              <a:t>Paradigm Shift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5C4F5-E7C8-9F40-0035-1DA25E906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06143"/>
            <a:ext cx="6672263" cy="3749427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7AEA41A-6BAA-8508-7374-F94D038C24C5}"/>
              </a:ext>
            </a:extLst>
          </p:cNvPr>
          <p:cNvSpPr txBox="1">
            <a:spLocks/>
          </p:cNvSpPr>
          <p:nvPr/>
        </p:nvSpPr>
        <p:spPr>
          <a:xfrm>
            <a:off x="685800" y="4830749"/>
            <a:ext cx="3495991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Image by courtesy of Prof</a:t>
            </a:r>
            <a:r>
              <a:rPr lang="en-US" altLang="zh-CN" sz="1200"/>
              <a:t>.</a:t>
            </a:r>
            <a:r>
              <a:rPr lang="zh-CN" altLang="en-US" sz="1200"/>
              <a:t> </a:t>
            </a:r>
            <a:r>
              <a:rPr lang="en-US" sz="1200"/>
              <a:t>Liang </a:t>
            </a:r>
            <a:r>
              <a:rPr lang="en-US" sz="1200" i="1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15936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Neural Scaling Laws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6D8DD-582C-2369-810B-DF8115C82498}"/>
              </a:ext>
            </a:extLst>
          </p:cNvPr>
          <p:cNvSpPr txBox="1"/>
          <p:nvPr/>
        </p:nvSpPr>
        <p:spPr>
          <a:xfrm>
            <a:off x="7179911" y="2658763"/>
            <a:ext cx="19640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Paradigm Shift</a:t>
            </a:r>
          </a:p>
          <a:p>
            <a:r>
              <a:rPr lang="en-US" dirty="0">
                <a:cs typeface="Times New Roman" panose="02020603050405020304" pitchFamily="18" charset="0"/>
              </a:rPr>
              <a:t>Since </a:t>
            </a:r>
            <a:r>
              <a:rPr lang="en-US" altLang="zh-CN" dirty="0">
                <a:cs typeface="Times New Roman" panose="02020603050405020304" pitchFamily="18" charset="0"/>
              </a:rPr>
              <a:t>2020</a:t>
            </a:r>
          </a:p>
          <a:p>
            <a:r>
              <a:rPr lang="en-US" dirty="0">
                <a:cs typeface="Times New Roman" panose="02020603050405020304" pitchFamily="18" charset="0"/>
              </a:rPr>
              <a:t>Emerging in </a:t>
            </a:r>
            <a:r>
              <a:rPr lang="en-US" altLang="zh-CN" dirty="0">
                <a:cs typeface="Times New Roman" panose="02020603050405020304" pitchFamily="18" charset="0"/>
              </a:rPr>
              <a:t>2023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7AEA41A-6BAA-8508-7374-F94D038C24C5}"/>
              </a:ext>
            </a:extLst>
          </p:cNvPr>
          <p:cNvSpPr txBox="1">
            <a:spLocks/>
          </p:cNvSpPr>
          <p:nvPr/>
        </p:nvSpPr>
        <p:spPr>
          <a:xfrm>
            <a:off x="337537" y="4887900"/>
            <a:ext cx="7306475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Ref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 err="1"/>
              <a:t>Sanh</a:t>
            </a:r>
            <a:r>
              <a:rPr lang="zh-CN" altLang="en-US" sz="1200" dirty="0"/>
              <a:t> </a:t>
            </a:r>
            <a:r>
              <a:rPr lang="en-US" altLang="zh-CN" sz="1200" i="1" dirty="0"/>
              <a:t>et</a:t>
            </a:r>
            <a:r>
              <a:rPr lang="zh-CN" altLang="en-US" sz="1200" i="1" dirty="0"/>
              <a:t> </a:t>
            </a:r>
            <a:r>
              <a:rPr lang="en-US" altLang="zh-CN" sz="1200" i="1" dirty="0"/>
              <a:t>al.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 err="1"/>
              <a:t>DistilBERT</a:t>
            </a:r>
            <a:r>
              <a:rPr lang="en-US" altLang="zh-CN" sz="1200" dirty="0"/>
              <a:t>, a Distilled Version of BERT: Smaller,</a:t>
            </a:r>
            <a:r>
              <a:rPr lang="zh-CN" altLang="en-US" sz="1200" dirty="0"/>
              <a:t> </a:t>
            </a:r>
            <a:r>
              <a:rPr lang="en-US" altLang="zh-CN" sz="1200" dirty="0"/>
              <a:t>Faster, Cheaper and Lighter,</a:t>
            </a:r>
            <a:r>
              <a:rPr lang="zh-CN" altLang="en-US" sz="1200" dirty="0"/>
              <a:t> </a:t>
            </a:r>
            <a:r>
              <a:rPr lang="en-US" altLang="zh-CN" sz="1200" dirty="0"/>
              <a:t>In </a:t>
            </a:r>
            <a:r>
              <a:rPr lang="en-US" altLang="zh-CN" sz="1200" dirty="0" err="1"/>
              <a:t>arXiv</a:t>
            </a:r>
            <a:r>
              <a:rPr lang="en-US" altLang="zh-CN" sz="1200" dirty="0"/>
              <a:t>.</a:t>
            </a:r>
            <a:r>
              <a:rPr lang="zh-CN" altLang="en-US" sz="1200" dirty="0"/>
              <a:t> 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296B5-E536-0C16-75C9-D3FA6E1D6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23" y="959386"/>
            <a:ext cx="5585536" cy="38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B6F258-8D7C-6A64-511A-DA0436B7E144}"/>
                  </a:ext>
                </a:extLst>
              </p:cNvPr>
              <p:cNvSpPr txBox="1"/>
              <p:nvPr/>
            </p:nvSpPr>
            <p:spPr>
              <a:xfrm>
                <a:off x="516531" y="913859"/>
                <a:ext cx="7835356" cy="4229641"/>
              </a:xfrm>
              <a:prstGeom prst="rect">
                <a:avLst/>
              </a:prstGeom>
            </p:spPr>
            <p:txBody>
              <a:bodyPr vert="horz" wrap="square" lIns="0" tIns="0" rIns="0" bIns="0" spcCol="385658" rtlCol="0">
                <a:no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What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: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A </a:t>
                </a:r>
                <a:r>
                  <a:rPr lang="en-US" altLang="zh-CN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trillion-scale</a:t>
                </a:r>
                <a:r>
                  <a:rPr lang="zh-CN" altLang="en-US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model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that is trained on </a:t>
                </a:r>
                <a:r>
                  <a:rPr lang="en-US" altLang="zh-CN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broad data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(generally using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self-supervision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at scale) that can be adapted (e.g., fine-tuned) to a wide range of downstream tasks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(</a:t>
                </a:r>
                <a:r>
                  <a:rPr lang="en-US" altLang="zh-CN" b="1" dirty="0">
                    <a:solidFill>
                      <a:srgbClr val="FF2F92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token elements of arbitrary sequences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    </a:t>
                </a:r>
                <a:r>
                  <a:rPr lang="en-US" altLang="zh-CN" i="1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e.g.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, </a:t>
                </a:r>
                <a:r>
                  <a:rPr lang="en-US" altLang="zh-CN" dirty="0" err="1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GLaM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dataset: </a:t>
                </a:r>
                <a:r>
                  <a:rPr lang="en-US" altLang="zh-CN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1.6 trillion tokens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of webpages, forums, books, news, etc.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Why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: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Emergence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(implicitly induced)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and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Homogenization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How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: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Self-Attention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+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Self-Supervision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FF0000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Category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: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b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</a:b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(1)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Autoencoder (</a:t>
                </a:r>
                <a:r>
                  <a:rPr lang="en-US" altLang="zh-CN" i="1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e.g.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,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BERT)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 Light" charset="0"/>
                        <a:cs typeface="Calibri Light" charset="0"/>
                      </a:rPr>
                      <m:t>←</m:t>
                    </m:r>
                  </m:oMath>
                </a14:m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Encoder-only</a:t>
                </a:r>
                <a:b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</a:b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(2)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Autoregressive (</a:t>
                </a:r>
                <a:r>
                  <a:rPr lang="en-US" altLang="zh-CN" i="1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e.g.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,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GPT)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 Light" charset="0"/>
                        <a:cs typeface="Calibri Light" charset="0"/>
                      </a:rPr>
                      <m:t>←</m:t>
                    </m:r>
                  </m:oMath>
                </a14:m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Decoder-only</a:t>
                </a:r>
                <a:b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</a:b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(3)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Transformer Encoder-Decoder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(</a:t>
                </a:r>
                <a:r>
                  <a:rPr lang="en-US" altLang="zh-CN" i="1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e.g.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,</a:t>
                </a:r>
                <a:r>
                  <a:rPr lang="zh-CN" altLang="en-US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Transformer)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7B6F258-8D7C-6A64-511A-DA0436B7E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1" y="913859"/>
                <a:ext cx="7835356" cy="4229641"/>
              </a:xfrm>
              <a:prstGeom prst="rect">
                <a:avLst/>
              </a:prstGeom>
              <a:blipFill>
                <a:blip r:embed="rId3"/>
                <a:stretch>
                  <a:fillRect l="-1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CA8FA5F-F14D-4473-BC5B-06D7883C7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049" y="2631233"/>
            <a:ext cx="2208259" cy="24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Part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4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-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Mixture of experts">
            <a:extLst>
              <a:ext uri="{FF2B5EF4-FFF2-40B4-BE49-F238E27FC236}">
                <a16:creationId xmlns:a16="http://schemas.microsoft.com/office/drawing/2014/main" id="{0C2BFBF5-8DFF-6183-D31D-3E451EE0D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72" y="1072061"/>
            <a:ext cx="3241255" cy="299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1B8D7-5DA2-533D-8AC7-FED6D3CCF619}"/>
              </a:ext>
            </a:extLst>
          </p:cNvPr>
          <p:cNvSpPr txBox="1"/>
          <p:nvPr/>
        </p:nvSpPr>
        <p:spPr>
          <a:xfrm>
            <a:off x="3324709" y="4067402"/>
            <a:ext cx="2494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Mixture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Experts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cs typeface="Times New Roman" panose="02020603050405020304" pitchFamily="18" charset="0"/>
              </a:rPr>
              <a:t>MoE</a:t>
            </a:r>
            <a:r>
              <a:rPr lang="en-US" altLang="zh-CN" dirty="0">
                <a:cs typeface="Times New Roman" panose="02020603050405020304" pitchFamily="18" charset="0"/>
              </a:rPr>
              <a:t>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4A6EF-C3C7-E28A-C85C-11CAE592946B}"/>
              </a:ext>
            </a:extLst>
          </p:cNvPr>
          <p:cNvSpPr txBox="1">
            <a:spLocks/>
          </p:cNvSpPr>
          <p:nvPr/>
        </p:nvSpPr>
        <p:spPr>
          <a:xfrm>
            <a:off x="-20520" y="4759423"/>
            <a:ext cx="9164520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Ref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Jacobs</a:t>
            </a:r>
            <a:r>
              <a:rPr lang="zh-CN" altLang="en-US" sz="1200" dirty="0"/>
              <a:t> </a:t>
            </a:r>
            <a:r>
              <a:rPr lang="en-US" altLang="zh-CN" sz="1200" i="1" dirty="0"/>
              <a:t>et</a:t>
            </a:r>
            <a:r>
              <a:rPr lang="zh-CN" altLang="en-US" sz="1200" i="1" dirty="0"/>
              <a:t> </a:t>
            </a:r>
            <a:r>
              <a:rPr lang="en-US" altLang="zh-CN" sz="1200" i="1" dirty="0"/>
              <a:t>al.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HK" altLang="zh-CN" sz="1200" dirty="0"/>
              <a:t>Adaptive Mixtures of Local Experts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In Neural Computation’1991.</a:t>
            </a:r>
            <a:r>
              <a:rPr lang="zh-CN" altLang="en-US" sz="1200" dirty="0"/>
              <a:t> </a:t>
            </a:r>
            <a:endParaRPr lang="en-HK" altLang="zh-CN" sz="1200" dirty="0"/>
          </a:p>
          <a:p>
            <a:r>
              <a:rPr lang="en-US" altLang="zh-CN" sz="1200" dirty="0"/>
              <a:t>Another</a:t>
            </a:r>
            <a:r>
              <a:rPr lang="zh-CN" altLang="en-US" sz="1200" dirty="0"/>
              <a:t> </a:t>
            </a:r>
            <a:r>
              <a:rPr lang="en-US" altLang="zh-CN" sz="1200" dirty="0"/>
              <a:t>ref:</a:t>
            </a:r>
            <a:r>
              <a:rPr lang="zh-CN" altLang="en-US" sz="1200" dirty="0"/>
              <a:t> </a:t>
            </a:r>
            <a:r>
              <a:rPr lang="en-HK" altLang="zh-CN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https://stanford-cs324.github.io/winter2022/lectures/selective-architectures/</a:t>
            </a:r>
            <a:r>
              <a:rPr lang="en-US" altLang="zh-CN" sz="1200" dirty="0"/>
              <a:t>;</a:t>
            </a:r>
            <a:r>
              <a:rPr lang="zh-CN" altLang="en-US" sz="1200" dirty="0"/>
              <a:t> 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D2D23-1AC0-59A7-E4AA-8B21402F8EDD}"/>
              </a:ext>
            </a:extLst>
          </p:cNvPr>
          <p:cNvSpPr txBox="1"/>
          <p:nvPr/>
        </p:nvSpPr>
        <p:spPr>
          <a:xfrm>
            <a:off x="2459513" y="3074492"/>
            <a:ext cx="889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highlight>
                  <a:srgbClr val="FFFF00"/>
                </a:highlight>
                <a:cs typeface="Times New Roman" panose="02020603050405020304" pitchFamily="18" charset="0"/>
              </a:rPr>
              <a:t>Expert</a:t>
            </a:r>
            <a:endParaRPr lang="en-US" dirty="0">
              <a:highlight>
                <a:srgbClr val="FFFF00"/>
              </a:highlight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14BA3-3CB6-9DF2-FA47-6136D80556C6}"/>
              </a:ext>
            </a:extLst>
          </p:cNvPr>
          <p:cNvSpPr txBox="1"/>
          <p:nvPr/>
        </p:nvSpPr>
        <p:spPr>
          <a:xfrm>
            <a:off x="6037117" y="3074492"/>
            <a:ext cx="1906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highlight>
                  <a:srgbClr val="FFFF00"/>
                </a:highlight>
                <a:cs typeface="Times New Roman" panose="02020603050405020304" pitchFamily="18" charset="0"/>
              </a:rPr>
              <a:t>Gating</a:t>
            </a:r>
            <a:r>
              <a:rPr lang="zh-CN" altLang="en-US" dirty="0">
                <a:highlight>
                  <a:srgbClr val="FFFF00"/>
                </a:highlight>
                <a:cs typeface="Times New Roman" panose="02020603050405020304" pitchFamily="18" charset="0"/>
              </a:rPr>
              <a:t> </a:t>
            </a:r>
            <a:r>
              <a:rPr lang="en-US" altLang="zh-CN" dirty="0">
                <a:highlight>
                  <a:srgbClr val="FFFF00"/>
                </a:highlight>
                <a:cs typeface="Times New Roman" panose="02020603050405020304" pitchFamily="18" charset="0"/>
              </a:rPr>
              <a:t>Network</a:t>
            </a:r>
            <a:endParaRPr lang="en-US" dirty="0">
              <a:highlight>
                <a:srgbClr val="FFFF00"/>
              </a:highlight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137BF-8756-7AA6-77CF-99C592BC842A}"/>
              </a:ext>
            </a:extLst>
          </p:cNvPr>
          <p:cNvSpPr txBox="1"/>
          <p:nvPr/>
        </p:nvSpPr>
        <p:spPr>
          <a:xfrm>
            <a:off x="5903216" y="1818063"/>
            <a:ext cx="3307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b="0" i="0" dirty="0">
                <a:solidFill>
                  <a:srgbClr val="292929"/>
                </a:solidFill>
                <a:effectLst/>
                <a:latin typeface="source-serif-pro"/>
              </a:rPr>
              <a:t>probability-like confidence score </a:t>
            </a:r>
          </a:p>
          <a:p>
            <a:pPr algn="ctr"/>
            <a:r>
              <a:rPr lang="en-HK" b="0" i="0" dirty="0">
                <a:solidFill>
                  <a:srgbClr val="292929"/>
                </a:solidFill>
                <a:effectLst/>
                <a:latin typeface="source-serif-pro"/>
              </a:rPr>
              <a:t>for each expert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2D6FC-F58E-F58E-87BB-1247A7AB8BEB}"/>
              </a:ext>
            </a:extLst>
          </p:cNvPr>
          <p:cNvSpPr txBox="1"/>
          <p:nvPr/>
        </p:nvSpPr>
        <p:spPr>
          <a:xfrm>
            <a:off x="3527287" y="3570947"/>
            <a:ext cx="2089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cs typeface="Times New Roman" panose="02020603050405020304" pitchFamily="18" charset="0"/>
              </a:rPr>
              <a:t>Subtask/Sub-feature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1057F-E217-EE46-404E-1A1E2B524F72}"/>
              </a:ext>
            </a:extLst>
          </p:cNvPr>
          <p:cNvSpPr txBox="1"/>
          <p:nvPr/>
        </p:nvSpPr>
        <p:spPr>
          <a:xfrm>
            <a:off x="181991" y="2246565"/>
            <a:ext cx="249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Divide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-and-conquer</a:t>
            </a:r>
            <a:r>
              <a:rPr lang="zh-CN" alt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Strategy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2F55A-D284-4261-4020-7AA3821D6E8A}"/>
              </a:ext>
            </a:extLst>
          </p:cNvPr>
          <p:cNvSpPr txBox="1"/>
          <p:nvPr/>
        </p:nvSpPr>
        <p:spPr>
          <a:xfrm>
            <a:off x="1714450" y="4390091"/>
            <a:ext cx="5842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dirty="0">
                <a:cs typeface="Times New Roman" panose="02020603050405020304" pitchFamily="18" charset="0"/>
              </a:rPr>
              <a:t>Train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Experts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on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subtasks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a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predictive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modeling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problem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1B57C2-DD01-4DEF-E409-1AFABF8D7654}"/>
              </a:ext>
            </a:extLst>
          </p:cNvPr>
          <p:cNvSpPr txBox="1"/>
          <p:nvPr/>
        </p:nvSpPr>
        <p:spPr>
          <a:xfrm>
            <a:off x="4623000" y="1144368"/>
            <a:ext cx="6621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b="0" i="0" dirty="0">
                <a:solidFill>
                  <a:srgbClr val="292929"/>
                </a:solidFill>
                <a:effectLst/>
                <a:latin typeface="source-serif-pro"/>
              </a:rPr>
              <a:t>a pooling or aggregation mechanism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968C6-1102-118E-E288-5FD7938DFB9F}"/>
              </a:ext>
            </a:extLst>
          </p:cNvPr>
          <p:cNvSpPr txBox="1"/>
          <p:nvPr/>
        </p:nvSpPr>
        <p:spPr>
          <a:xfrm>
            <a:off x="399992" y="1190534"/>
            <a:ext cx="2059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b="0" i="0" dirty="0">
                <a:solidFill>
                  <a:srgbClr val="292929"/>
                </a:solidFill>
                <a:effectLst/>
                <a:latin typeface="source-serif-pro"/>
              </a:rPr>
              <a:t>Gradient</a:t>
            </a:r>
            <a:r>
              <a:rPr lang="zh-CN" altLang="en-US" b="0" i="0" dirty="0">
                <a:solidFill>
                  <a:srgbClr val="292929"/>
                </a:solidFill>
                <a:effectLst/>
                <a:latin typeface="source-serif-pro"/>
              </a:rPr>
              <a:t> </a:t>
            </a:r>
            <a:r>
              <a:rPr lang="en-US" altLang="zh-CN" b="0" i="0" dirty="0">
                <a:solidFill>
                  <a:srgbClr val="292929"/>
                </a:solidFill>
                <a:effectLst/>
                <a:latin typeface="source-serif-pro"/>
              </a:rPr>
              <a:t>Backprop:</a:t>
            </a:r>
          </a:p>
          <a:p>
            <a:pPr algn="ctr"/>
            <a:r>
              <a:rPr lang="en-HK" dirty="0">
                <a:solidFill>
                  <a:srgbClr val="C00000"/>
                </a:solidFill>
                <a:latin typeface="source-serif-pro"/>
              </a:rPr>
              <a:t>S</a:t>
            </a:r>
            <a:r>
              <a:rPr lang="en-HK" b="0" i="0" dirty="0">
                <a:solidFill>
                  <a:srgbClr val="C00000"/>
                </a:solidFill>
                <a:effectLst/>
                <a:latin typeface="source-serif-pro"/>
              </a:rPr>
              <a:t>witch </a:t>
            </a:r>
            <a:r>
              <a:rPr lang="en-HK" dirty="0">
                <a:solidFill>
                  <a:srgbClr val="C00000"/>
                </a:solidFill>
                <a:latin typeface="source-serif-pro"/>
              </a:rPr>
              <a:t>R</a:t>
            </a:r>
            <a:r>
              <a:rPr lang="en-HK" b="0" i="0" dirty="0">
                <a:solidFill>
                  <a:srgbClr val="C00000"/>
                </a:solidFill>
                <a:effectLst/>
                <a:latin typeface="source-serif-pro"/>
              </a:rPr>
              <a:t>outing</a:t>
            </a:r>
            <a:r>
              <a:rPr lang="zh-CN" altLang="en-US" b="0" i="0" dirty="0">
                <a:solidFill>
                  <a:srgbClr val="C00000"/>
                </a:solidFill>
                <a:effectLst/>
                <a:latin typeface="source-serif-pro"/>
              </a:rPr>
              <a:t> </a:t>
            </a:r>
            <a:endParaRPr lang="en-US" altLang="zh-CN" b="0" i="0" dirty="0">
              <a:solidFill>
                <a:srgbClr val="C00000"/>
              </a:solidFill>
              <a:effectLst/>
              <a:latin typeface="source-serif-pro"/>
            </a:endParaRPr>
          </a:p>
          <a:p>
            <a:pPr algn="ctr"/>
            <a:r>
              <a:rPr lang="en-US" dirty="0">
                <a:latin typeface="source-serif-pro"/>
              </a:rPr>
              <a:t>(</a:t>
            </a:r>
            <a:r>
              <a:rPr lang="en-US" i="1" dirty="0">
                <a:latin typeface="source-serif-pro"/>
              </a:rPr>
              <a:t>e.g.</a:t>
            </a:r>
            <a:r>
              <a:rPr lang="en-US" dirty="0">
                <a:latin typeface="source-serif-pro"/>
              </a:rPr>
              <a:t>, Top-1 Expert)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38893D-08A5-32A7-9C2A-7FEB7A11AFE8}"/>
                  </a:ext>
                </a:extLst>
              </p:cNvPr>
              <p:cNvSpPr txBox="1"/>
              <p:nvPr/>
            </p:nvSpPr>
            <p:spPr>
              <a:xfrm>
                <a:off x="6192627" y="2414324"/>
                <a:ext cx="2901611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e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dPr>
                        <m:e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altLang="zh-CN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e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charset="0"/>
                                </a:rPr>
                                <m:t>∙</m:t>
                              </m:r>
                              <m:r>
                                <a:rPr lang="en-US" altLang="zh-CN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charset="0"/>
                                </a:rPr>
                                <m:t>𝐱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m:rPr>
                                  <m:brk m:alnAt="25"/>
                                </m:rP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𝐸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altLang="zh-CN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Calibri Light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1" i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cs typeface="Calibri Light" charset="0"/>
                                            </a:rPr>
                                            <m:t>𝐖</m:t>
                                          </m:r>
                                        </m:e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altLang="zh-CN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 Light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CN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 Light" charset="0"/>
                                                </a:rPr>
                                                <m:t>e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zh-CN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  <a:cs typeface="Calibri Light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 Light" charset="0"/>
                                        </a:rPr>
                                        <m:t>∙</m:t>
                                      </m:r>
                                      <m:r>
                                        <a:rPr lang="en-US" altLang="zh-CN" b="1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Calibri Light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38893D-08A5-32A7-9C2A-7FEB7A11A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627" y="2414324"/>
                <a:ext cx="2901611" cy="914400"/>
              </a:xfrm>
              <a:prstGeom prst="rect">
                <a:avLst/>
              </a:prstGeom>
              <a:blipFill>
                <a:blip r:embed="rId5"/>
                <a:stretch>
                  <a:fillRect l="-870" t="-13699" b="-41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16E67C-CD20-E64B-6373-A009295B8782}"/>
                  </a:ext>
                </a:extLst>
              </p:cNvPr>
              <p:cNvSpPr txBox="1"/>
              <p:nvPr/>
            </p:nvSpPr>
            <p:spPr>
              <a:xfrm>
                <a:off x="5320721" y="242515"/>
                <a:ext cx="2543534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dPr>
                        <m:e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e</m:t>
                          </m:r>
                          <m: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𝐸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e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𝐱</m:t>
                              </m:r>
                            </m:e>
                          </m:d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charset="0"/>
                                    </a:rPr>
                                    <m:t>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e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𝐱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416E67C-CD20-E64B-6373-A009295B8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721" y="242515"/>
                <a:ext cx="2543534" cy="914400"/>
              </a:xfrm>
              <a:prstGeom prst="rect">
                <a:avLst/>
              </a:prstGeom>
              <a:blipFill>
                <a:blip r:embed="rId6"/>
                <a:stretch>
                  <a:fillRect l="-2985" t="-94521" b="-132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BE3A376-0E25-6BAE-328D-8B8C9E7220ED}"/>
              </a:ext>
            </a:extLst>
          </p:cNvPr>
          <p:cNvSpPr txBox="1"/>
          <p:nvPr/>
        </p:nvSpPr>
        <p:spPr>
          <a:xfrm>
            <a:off x="399991" y="3270627"/>
            <a:ext cx="2059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Note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(1) Token-level</a:t>
            </a:r>
          </a:p>
          <a:p>
            <a:pPr algn="ctr"/>
            <a:r>
              <a:rPr lang="en-US" dirty="0"/>
              <a:t>(2) Block-level</a:t>
            </a:r>
          </a:p>
        </p:txBody>
      </p:sp>
    </p:spTree>
    <p:extLst>
      <p:ext uri="{BB962C8B-B14F-4D97-AF65-F5344CB8AC3E}">
        <p14:creationId xmlns:p14="http://schemas.microsoft.com/office/powerpoint/2010/main" val="210960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Part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4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-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4A6EF-C3C7-E28A-C85C-11CAE592946B}"/>
              </a:ext>
            </a:extLst>
          </p:cNvPr>
          <p:cNvSpPr txBox="1">
            <a:spLocks/>
          </p:cNvSpPr>
          <p:nvPr/>
        </p:nvSpPr>
        <p:spPr>
          <a:xfrm>
            <a:off x="337537" y="4738482"/>
            <a:ext cx="9164520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K" altLang="zh-CN" sz="1200" dirty="0"/>
              <a:t>Image</a:t>
            </a:r>
            <a:r>
              <a:rPr lang="zh-CN" altLang="en-US" sz="1200" dirty="0"/>
              <a:t> </a:t>
            </a:r>
            <a:r>
              <a:rPr lang="en-US" altLang="zh-CN" sz="1200" dirty="0"/>
              <a:t>Credits:</a:t>
            </a:r>
            <a:r>
              <a:rPr lang="zh-CN" altLang="en-US" sz="1200" dirty="0"/>
              <a:t> </a:t>
            </a:r>
            <a:r>
              <a:rPr lang="en-US" altLang="zh-CN" sz="1200" dirty="0"/>
              <a:t>Prof.</a:t>
            </a:r>
            <a:r>
              <a:rPr lang="zh-CN" altLang="en-US" sz="1200" dirty="0"/>
              <a:t> </a:t>
            </a:r>
            <a:r>
              <a:rPr lang="en-US" altLang="zh-CN" sz="1200" dirty="0"/>
              <a:t>Edward</a:t>
            </a:r>
            <a:r>
              <a:rPr lang="zh-CN" altLang="en-US" sz="1200" dirty="0"/>
              <a:t> </a:t>
            </a:r>
            <a:r>
              <a:rPr lang="en-US" altLang="zh-CN" sz="1200" dirty="0"/>
              <a:t>Chang</a:t>
            </a:r>
            <a:r>
              <a:rPr lang="zh-CN" altLang="en-US" sz="1200" dirty="0"/>
              <a:t> </a:t>
            </a:r>
            <a:r>
              <a:rPr lang="en-US" altLang="zh-CN" sz="1200" i="1" dirty="0"/>
              <a:t>et</a:t>
            </a:r>
            <a:r>
              <a:rPr lang="zh-CN" altLang="en-US" sz="1200" i="1" dirty="0"/>
              <a:t> </a:t>
            </a:r>
            <a:r>
              <a:rPr lang="en-US" altLang="zh-CN" sz="1200" i="1" dirty="0"/>
              <a:t>al.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Stanford</a:t>
            </a: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E7B36-9C34-61CA-D588-25A79A1D3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5" b="5100"/>
          <a:stretch/>
        </p:blipFill>
        <p:spPr>
          <a:xfrm>
            <a:off x="453128" y="1053184"/>
            <a:ext cx="6240838" cy="34908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9E1044-E411-F4C0-8CF6-683B133F7AA8}"/>
              </a:ext>
            </a:extLst>
          </p:cNvPr>
          <p:cNvSpPr txBox="1"/>
          <p:nvPr/>
        </p:nvSpPr>
        <p:spPr>
          <a:xfrm>
            <a:off x="6829704" y="2574392"/>
            <a:ext cx="2219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Retrieval-augmented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093843-9B93-1F04-1154-F6BC0DCA12FA}"/>
              </a:ext>
            </a:extLst>
          </p:cNvPr>
          <p:cNvCxnSpPr/>
          <p:nvPr/>
        </p:nvCxnSpPr>
        <p:spPr>
          <a:xfrm flipH="1">
            <a:off x="2415133" y="3162009"/>
            <a:ext cx="355988" cy="586333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7A17B2-138D-B76C-5D00-32E9299AB3E3}"/>
              </a:ext>
            </a:extLst>
          </p:cNvPr>
          <p:cNvCxnSpPr>
            <a:cxnSpLocks/>
          </p:cNvCxnSpPr>
          <p:nvPr/>
        </p:nvCxnSpPr>
        <p:spPr>
          <a:xfrm>
            <a:off x="2771121" y="3162009"/>
            <a:ext cx="0" cy="628535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E91508-44EF-7CF0-1F51-1628D53B4712}"/>
              </a:ext>
            </a:extLst>
          </p:cNvPr>
          <p:cNvCxnSpPr>
            <a:cxnSpLocks/>
          </p:cNvCxnSpPr>
          <p:nvPr/>
        </p:nvCxnSpPr>
        <p:spPr>
          <a:xfrm>
            <a:off x="2771121" y="3162009"/>
            <a:ext cx="956281" cy="586333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77A52F9-A48D-24C2-A53A-D8D52A92CE92}"/>
              </a:ext>
            </a:extLst>
          </p:cNvPr>
          <p:cNvCxnSpPr>
            <a:cxnSpLocks/>
          </p:cNvCxnSpPr>
          <p:nvPr/>
        </p:nvCxnSpPr>
        <p:spPr>
          <a:xfrm>
            <a:off x="2771120" y="3162009"/>
            <a:ext cx="1859629" cy="586333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058CE6-3F74-1693-B88B-C7C9B72EEE5C}"/>
              </a:ext>
            </a:extLst>
          </p:cNvPr>
          <p:cNvSpPr txBox="1"/>
          <p:nvPr/>
        </p:nvSpPr>
        <p:spPr>
          <a:xfrm>
            <a:off x="3155903" y="2656072"/>
            <a:ext cx="1142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Retriever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76982B3-08BF-F6DF-EF65-D106FAC83726}"/>
              </a:ext>
            </a:extLst>
          </p:cNvPr>
          <p:cNvCxnSpPr>
            <a:cxnSpLocks/>
          </p:cNvCxnSpPr>
          <p:nvPr/>
        </p:nvCxnSpPr>
        <p:spPr>
          <a:xfrm>
            <a:off x="2415133" y="1891621"/>
            <a:ext cx="438586" cy="680129"/>
          </a:xfrm>
          <a:prstGeom prst="straightConnector1">
            <a:avLst/>
          </a:prstGeom>
          <a:ln w="19050">
            <a:solidFill>
              <a:srgbClr val="003478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EC59E57-AD8B-AA56-6190-F0254D894D09}"/>
              </a:ext>
            </a:extLst>
          </p:cNvPr>
          <p:cNvSpPr txBox="1"/>
          <p:nvPr/>
        </p:nvSpPr>
        <p:spPr>
          <a:xfrm>
            <a:off x="2700900" y="1881643"/>
            <a:ext cx="143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highlight>
                  <a:srgbClr val="FFFF00"/>
                </a:highlight>
              </a:rPr>
              <a:t>Generator</a:t>
            </a:r>
          </a:p>
        </p:txBody>
      </p:sp>
      <p:pic>
        <p:nvPicPr>
          <p:cNvPr id="2050" name="Picture 2" descr="Internet Explorer - Wikipedia">
            <a:extLst>
              <a:ext uri="{FF2B5EF4-FFF2-40B4-BE49-F238E27FC236}">
                <a16:creationId xmlns:a16="http://schemas.microsoft.com/office/drawing/2014/main" id="{ED7F0A8E-A5C0-C967-F82A-E16541A9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21" y="3687852"/>
            <a:ext cx="820082" cy="8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 Best Books to learn SQL and Database design in 2023 | by javinpaul |  Javarevisited | Medium">
            <a:extLst>
              <a:ext uri="{FF2B5EF4-FFF2-40B4-BE49-F238E27FC236}">
                <a16:creationId xmlns:a16="http://schemas.microsoft.com/office/drawing/2014/main" id="{2DA9020C-69F6-52BD-2EFF-1845CD05A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8" y="3834060"/>
            <a:ext cx="1261820" cy="71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E7B4BD-F796-5679-57DB-A1EB7EBE7F08}"/>
              </a:ext>
            </a:extLst>
          </p:cNvPr>
          <p:cNvCxnSpPr>
            <a:cxnSpLocks/>
          </p:cNvCxnSpPr>
          <p:nvPr/>
        </p:nvCxnSpPr>
        <p:spPr>
          <a:xfrm flipH="1">
            <a:off x="1047440" y="3162009"/>
            <a:ext cx="1723679" cy="672051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0EDC35-AC55-24A5-A49C-AF4E1F070D1F}"/>
              </a:ext>
            </a:extLst>
          </p:cNvPr>
          <p:cNvCxnSpPr>
            <a:cxnSpLocks/>
          </p:cNvCxnSpPr>
          <p:nvPr/>
        </p:nvCxnSpPr>
        <p:spPr>
          <a:xfrm>
            <a:off x="2771119" y="3162009"/>
            <a:ext cx="2775526" cy="525843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51F68D-DC3D-5669-42FA-077C8E951FDA}"/>
                  </a:ext>
                </a:extLst>
              </p:cNvPr>
              <p:cNvSpPr txBox="1"/>
              <p:nvPr/>
            </p:nvSpPr>
            <p:spPr>
              <a:xfrm>
                <a:off x="6352357" y="1580630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solidFill>
                    <a:srgbClr val="002060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51F68D-DC3D-5669-42FA-077C8E951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357" y="1580630"/>
                <a:ext cx="914400" cy="914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02E6A8-7C25-CEB9-8FE6-B675EB14F124}"/>
                  </a:ext>
                </a:extLst>
              </p:cNvPr>
              <p:cNvSpPr txBox="1"/>
              <p:nvPr/>
            </p:nvSpPr>
            <p:spPr>
              <a:xfrm>
                <a:off x="3165481" y="2963323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p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dPr>
                        <m:e>
                          <m:r>
                            <a:rPr lang="en-US" altLang="zh-CN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𝐳</m:t>
                          </m:r>
                          <m: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|</m:t>
                          </m:r>
                          <m:r>
                            <a:rPr lang="en-US" altLang="zh-CN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C00000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02E6A8-7C25-CEB9-8FE6-B675EB14F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481" y="2963323"/>
                <a:ext cx="914400" cy="914400"/>
              </a:xfrm>
              <a:prstGeom prst="rect">
                <a:avLst/>
              </a:prstGeom>
              <a:blipFill>
                <a:blip r:embed="rId7"/>
                <a:stretch>
                  <a:fillRect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89C38E6-2DE7-5036-D4D4-120985151B6F}"/>
              </a:ext>
            </a:extLst>
          </p:cNvPr>
          <p:cNvCxnSpPr>
            <a:cxnSpLocks/>
            <a:stCxn id="2052" idx="0"/>
          </p:cNvCxnSpPr>
          <p:nvPr/>
        </p:nvCxnSpPr>
        <p:spPr>
          <a:xfrm flipV="1">
            <a:off x="1084038" y="3171987"/>
            <a:ext cx="4462607" cy="662073"/>
          </a:xfrm>
          <a:prstGeom prst="straightConnector1">
            <a:avLst/>
          </a:prstGeom>
          <a:ln w="19050">
            <a:solidFill>
              <a:srgbClr val="FFC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D38F11-A533-905F-12D7-9A40CC6C8EFA}"/>
              </a:ext>
            </a:extLst>
          </p:cNvPr>
          <p:cNvCxnSpPr>
            <a:cxnSpLocks/>
          </p:cNvCxnSpPr>
          <p:nvPr/>
        </p:nvCxnSpPr>
        <p:spPr>
          <a:xfrm flipV="1">
            <a:off x="2634426" y="3181965"/>
            <a:ext cx="2926136" cy="606903"/>
          </a:xfrm>
          <a:prstGeom prst="straightConnector1">
            <a:avLst/>
          </a:prstGeom>
          <a:ln w="19050">
            <a:solidFill>
              <a:srgbClr val="FFC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7474323-AA78-570E-7F5A-FC3A6AC44876}"/>
              </a:ext>
            </a:extLst>
          </p:cNvPr>
          <p:cNvCxnSpPr>
            <a:cxnSpLocks/>
          </p:cNvCxnSpPr>
          <p:nvPr/>
        </p:nvCxnSpPr>
        <p:spPr>
          <a:xfrm flipV="1">
            <a:off x="4138812" y="3180289"/>
            <a:ext cx="1374139" cy="578031"/>
          </a:xfrm>
          <a:prstGeom prst="straightConnector1">
            <a:avLst/>
          </a:prstGeom>
          <a:ln w="19050">
            <a:solidFill>
              <a:srgbClr val="FFC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BF59120-5C57-53FC-EEA6-EE0D64F5888F}"/>
              </a:ext>
            </a:extLst>
          </p:cNvPr>
          <p:cNvCxnSpPr>
            <a:cxnSpLocks/>
            <a:stCxn id="2050" idx="0"/>
          </p:cNvCxnSpPr>
          <p:nvPr/>
        </p:nvCxnSpPr>
        <p:spPr>
          <a:xfrm flipH="1" flipV="1">
            <a:off x="5541032" y="3178613"/>
            <a:ext cx="19530" cy="509239"/>
          </a:xfrm>
          <a:prstGeom prst="straightConnector1">
            <a:avLst/>
          </a:prstGeom>
          <a:ln w="19050">
            <a:solidFill>
              <a:srgbClr val="FFC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CC0E6AC-0B92-9E2B-B5D2-4C2D9A62DD30}"/>
                  </a:ext>
                </a:extLst>
              </p:cNvPr>
              <p:cNvSpPr txBox="1"/>
              <p:nvPr/>
            </p:nvSpPr>
            <p:spPr>
              <a:xfrm>
                <a:off x="2771119" y="2198872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p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𝐲</m:t>
                          </m:r>
                          <m:r>
                            <a:rPr lang="en-US" altLang="zh-CN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|</m:t>
                          </m:r>
                          <m:r>
                            <a:rPr lang="en-US" altLang="zh-CN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𝐳</m:t>
                          </m:r>
                          <m:r>
                            <a:rPr lang="en-US" altLang="zh-CN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,</m:t>
                          </m:r>
                          <m:r>
                            <a:rPr lang="en-US" altLang="zh-CN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02060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CC0E6AC-0B92-9E2B-B5D2-4C2D9A62D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119" y="2198872"/>
                <a:ext cx="914400" cy="914400"/>
              </a:xfrm>
              <a:prstGeom prst="rect">
                <a:avLst/>
              </a:prstGeom>
              <a:blipFill>
                <a:blip r:embed="rId8"/>
                <a:stretch>
                  <a:fillRect l="-5479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B33BD2B-1603-B8CB-85ED-DE2012D63D15}"/>
                  </a:ext>
                </a:extLst>
              </p:cNvPr>
              <p:cNvSpPr txBox="1"/>
              <p:nvPr/>
            </p:nvSpPr>
            <p:spPr>
              <a:xfrm>
                <a:off x="2334861" y="1561418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𝐲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B33BD2B-1603-B8CB-85ED-DE2012D63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861" y="1561418"/>
                <a:ext cx="914400" cy="9144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02E61DE4-7C42-28F3-4B38-EBA37F9407AE}"/>
              </a:ext>
            </a:extLst>
          </p:cNvPr>
          <p:cNvSpPr txBox="1"/>
          <p:nvPr/>
        </p:nvSpPr>
        <p:spPr>
          <a:xfrm>
            <a:off x="5753766" y="1125307"/>
            <a:ext cx="863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1975C66-E989-98E8-5572-5D01E901AC73}"/>
              </a:ext>
            </a:extLst>
          </p:cNvPr>
          <p:cNvSpPr txBox="1"/>
          <p:nvPr/>
        </p:nvSpPr>
        <p:spPr>
          <a:xfrm>
            <a:off x="1837481" y="1125307"/>
            <a:ext cx="863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53A504F-C081-EB96-AC8F-60E5CE95FC8A}"/>
                  </a:ext>
                </a:extLst>
              </p:cNvPr>
              <p:cNvSpPr txBox="1"/>
              <p:nvPr/>
            </p:nvSpPr>
            <p:spPr>
              <a:xfrm>
                <a:off x="5146655" y="313425"/>
                <a:ext cx="2931664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p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𝐲</m:t>
                          </m:r>
                          <m:r>
                            <a:rPr lang="en-US" altLang="zh-CN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|</m:t>
                          </m:r>
                          <m:r>
                            <a:rPr lang="en-US" altLang="zh-CN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</m:d>
                      <m:r>
                        <a:rPr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𝐳</m:t>
                          </m:r>
                          <m:r>
                            <m:rPr>
                              <m:brk m:alnAt="7"/>
                            </m:rPr>
                            <a:rPr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altLang="zh-CN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S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 Light" charset="0"/>
                              <a:cs typeface="Calibri Light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dPr>
                            <m:e>
                              <m:r>
                                <a:rPr lang="en-US" altLang="zh-CN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𝐳</m:t>
                              </m:r>
                              <m: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|</m:t>
                              </m:r>
                              <m:r>
                                <a:rPr lang="en-US" altLang="zh-CN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𝐱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 Light" charset="0"/>
                              <a:cs typeface="Calibri Light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dPr>
                            <m:e>
                              <m:r>
                                <a:rPr lang="en-US" altLang="zh-CN" b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𝐲</m:t>
                              </m:r>
                              <m:r>
                                <a:rPr lang="en-US" altLang="zh-CN" b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|</m:t>
                              </m:r>
                              <m:r>
                                <a:rPr lang="en-US" altLang="zh-CN" b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𝐳</m:t>
                              </m:r>
                              <m:r>
                                <a:rPr lang="en-US" altLang="zh-CN" b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,</m:t>
                              </m:r>
                              <m:r>
                                <a:rPr lang="en-US" altLang="zh-CN" b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𝐱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b="1" dirty="0">
                              <a:solidFill>
                                <a:srgbClr val="002060"/>
                              </a:solidFill>
                              <a:latin typeface="Calibri Light" charset="0"/>
                              <a:ea typeface="Calibri Light" charset="0"/>
                              <a:cs typeface="Calibri Light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b="1" dirty="0">
                  <a:solidFill>
                    <a:srgbClr val="002060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53A504F-C081-EB96-AC8F-60E5CE95F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655" y="313425"/>
                <a:ext cx="2931664" cy="914400"/>
              </a:xfrm>
              <a:prstGeom prst="rect">
                <a:avLst/>
              </a:prstGeom>
              <a:blipFill>
                <a:blip r:embed="rId10"/>
                <a:stretch>
                  <a:fillRect l="-433" t="-106849" r="-1732" b="-120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6E3C2AF7-D7F1-C618-7297-69AA19600713}"/>
              </a:ext>
            </a:extLst>
          </p:cNvPr>
          <p:cNvSpPr txBox="1"/>
          <p:nvPr/>
        </p:nvSpPr>
        <p:spPr>
          <a:xfrm>
            <a:off x="5560562" y="3239408"/>
            <a:ext cx="126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6861F"/>
                </a:solidFill>
              </a:rPr>
              <a:t>Top</a:t>
            </a:r>
            <a:r>
              <a:rPr lang="en-US" altLang="zh-CN" b="1" dirty="0">
                <a:solidFill>
                  <a:srgbClr val="F6861F"/>
                </a:solidFill>
              </a:rPr>
              <a:t>-K</a:t>
            </a:r>
            <a:r>
              <a:rPr lang="zh-CN" altLang="en-US" b="1" dirty="0">
                <a:solidFill>
                  <a:srgbClr val="F6861F"/>
                </a:solidFill>
              </a:rPr>
              <a:t> </a:t>
            </a:r>
            <a:r>
              <a:rPr lang="en-US" altLang="zh-CN" b="1" dirty="0" err="1">
                <a:solidFill>
                  <a:srgbClr val="F6861F"/>
                </a:solidFill>
              </a:rPr>
              <a:t>MoE</a:t>
            </a:r>
            <a:endParaRPr lang="en-US" b="1" dirty="0">
              <a:solidFill>
                <a:srgbClr val="F6861F"/>
              </a:solidFill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3972AB52-0185-97A4-9181-920AD16F265F}"/>
              </a:ext>
            </a:extLst>
          </p:cNvPr>
          <p:cNvSpPr txBox="1"/>
          <p:nvPr/>
        </p:nvSpPr>
        <p:spPr>
          <a:xfrm>
            <a:off x="7085268" y="4123448"/>
            <a:ext cx="1708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b="1" i="0" dirty="0">
                <a:solidFill>
                  <a:srgbClr val="C00000"/>
                </a:solidFill>
                <a:effectLst/>
                <a:latin typeface="system-ui"/>
              </a:rPr>
              <a:t>interpretability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Category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E57F49-C236-CFB5-C859-A21FDB17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060"/>
          <a:stretch/>
        </p:blipFill>
        <p:spPr>
          <a:xfrm>
            <a:off x="178866" y="1033588"/>
            <a:ext cx="8786267" cy="3181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0B17E-AB50-A56A-7FC8-F4C6C253F48E}"/>
              </a:ext>
            </a:extLst>
          </p:cNvPr>
          <p:cNvSpPr txBox="1"/>
          <p:nvPr/>
        </p:nvSpPr>
        <p:spPr>
          <a:xfrm>
            <a:off x="0" y="4335787"/>
            <a:ext cx="2494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Contextual Embedding</a:t>
            </a:r>
          </a:p>
          <a:p>
            <a:pPr algn="ctr"/>
            <a:r>
              <a:rPr lang="en-US" altLang="zh-CN" dirty="0">
                <a:cs typeface="Times New Roman" panose="02020603050405020304" pitchFamily="18" charset="0"/>
              </a:rPr>
              <a:t>(Bidirectional)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F063D-A482-1DC2-5B7C-9974B577CEE5}"/>
              </a:ext>
            </a:extLst>
          </p:cNvPr>
          <p:cNvSpPr txBox="1"/>
          <p:nvPr/>
        </p:nvSpPr>
        <p:spPr>
          <a:xfrm>
            <a:off x="2243063" y="4197288"/>
            <a:ext cx="4024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Contextual Embedding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cs typeface="Times New Roman" panose="02020603050405020304" pitchFamily="18" charset="0"/>
              </a:rPr>
              <a:t>Undirectional</a:t>
            </a:r>
            <a:r>
              <a:rPr lang="en-US" altLang="zh-CN" dirty="0">
                <a:cs typeface="Times New Roman" panose="02020603050405020304" pitchFamily="18" charset="0"/>
              </a:rPr>
              <a:t>)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Distribution over the next token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Recursively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over the entire completion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B1FCA-2111-7DA9-8959-E0698F1F5DB4}"/>
              </a:ext>
            </a:extLst>
          </p:cNvPr>
          <p:cNvSpPr txBox="1"/>
          <p:nvPr/>
        </p:nvSpPr>
        <p:spPr>
          <a:xfrm>
            <a:off x="6088500" y="4197287"/>
            <a:ext cx="2876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Contextual Embedding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(Bidirectional)</a:t>
            </a:r>
            <a:r>
              <a:rPr lang="zh-CN" altLang="en-US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Generate the output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B471EB-D0EA-B081-8F04-914A188642E7}"/>
              </a:ext>
            </a:extLst>
          </p:cNvPr>
          <p:cNvSpPr txBox="1">
            <a:spLocks/>
          </p:cNvSpPr>
          <p:nvPr/>
        </p:nvSpPr>
        <p:spPr>
          <a:xfrm>
            <a:off x="337537" y="158669"/>
            <a:ext cx="6808811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Ref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 err="1"/>
              <a:t>Paaß</a:t>
            </a:r>
            <a:r>
              <a:rPr lang="zh-CN" altLang="en-US" sz="1200" dirty="0"/>
              <a:t> </a:t>
            </a:r>
            <a:r>
              <a:rPr lang="en-US" altLang="zh-CN" sz="1200" i="1" dirty="0"/>
              <a:t>et</a:t>
            </a:r>
            <a:r>
              <a:rPr lang="zh-CN" altLang="en-US" sz="1200" i="1" dirty="0"/>
              <a:t> </a:t>
            </a:r>
            <a:r>
              <a:rPr lang="en-US" altLang="zh-CN" sz="1200" i="1" dirty="0"/>
              <a:t>al.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Foundation Models for Natural Language Processing,</a:t>
            </a:r>
            <a:r>
              <a:rPr lang="zh-CN" altLang="en-US" sz="1200" dirty="0"/>
              <a:t> </a:t>
            </a:r>
            <a:r>
              <a:rPr lang="en-US" altLang="zh-CN" sz="1200" dirty="0"/>
              <a:t>In Springer’23.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291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Self-supervision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3E980-5ACF-9D5C-C0C4-6C91E7FAE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12" y="1243724"/>
            <a:ext cx="4912314" cy="2922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035F8-736C-71DD-1E1B-7EA978F6D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743" y="1123497"/>
            <a:ext cx="3509720" cy="3163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BCEED-C09B-AF6B-0A69-9A7890F33ACD}"/>
              </a:ext>
            </a:extLst>
          </p:cNvPr>
          <p:cNvSpPr txBox="1"/>
          <p:nvPr/>
        </p:nvSpPr>
        <p:spPr>
          <a:xfrm>
            <a:off x="-83763" y="4537078"/>
            <a:ext cx="7922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cs typeface="Times New Roman" panose="02020603050405020304" pitchFamily="18" charset="0"/>
              </a:rPr>
              <a:t>Learning from </a:t>
            </a:r>
            <a:r>
              <a:rPr lang="en-US" b="1">
                <a:solidFill>
                  <a:srgbClr val="7030A0"/>
                </a:solidFill>
                <a:cs typeface="Times New Roman" panose="02020603050405020304" pitchFamily="18" charset="0"/>
              </a:rPr>
              <a:t>unlabeled</a:t>
            </a:r>
            <a:r>
              <a:rPr lang="zh-CN" altLang="en-US" b="1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7030A0"/>
                </a:solidFill>
                <a:cs typeface="Times New Roman" panose="02020603050405020304" pitchFamily="18" charset="0"/>
              </a:rPr>
              <a:t>large-scale dataset</a:t>
            </a:r>
            <a:r>
              <a:rPr lang="en-US" altLang="zh-CN">
                <a:cs typeface="Times New Roman" panose="02020603050405020304" pitchFamily="18" charset="0"/>
              </a:rPr>
              <a:t> through</a:t>
            </a:r>
            <a:r>
              <a:rPr lang="zh-CN" altLang="en-US">
                <a:cs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7030A0"/>
                </a:solidFill>
                <a:cs typeface="Times New Roman" panose="02020603050405020304" pitchFamily="18" charset="0"/>
              </a:rPr>
              <a:t>Self-supervised Learning</a:t>
            </a:r>
            <a:r>
              <a:rPr lang="en-US" altLang="zh-CN">
                <a:cs typeface="Times New Roman" panose="02020603050405020304" pitchFamily="18" charset="0"/>
              </a:rPr>
              <a:t>. </a:t>
            </a: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A5C0C7-472F-BF5E-DD1F-99F8BA34B9DA}"/>
              </a:ext>
            </a:extLst>
          </p:cNvPr>
          <p:cNvSpPr txBox="1">
            <a:spLocks/>
          </p:cNvSpPr>
          <p:nvPr/>
        </p:nvSpPr>
        <p:spPr>
          <a:xfrm>
            <a:off x="134243" y="4887900"/>
            <a:ext cx="6808811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Ref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 err="1"/>
              <a:t>Paaß</a:t>
            </a:r>
            <a:r>
              <a:rPr lang="zh-CN" altLang="en-US" sz="1200" dirty="0"/>
              <a:t> </a:t>
            </a:r>
            <a:r>
              <a:rPr lang="en-US" altLang="zh-CN" sz="1200" i="1" dirty="0"/>
              <a:t>et</a:t>
            </a:r>
            <a:r>
              <a:rPr lang="zh-CN" altLang="en-US" sz="1200" i="1" dirty="0"/>
              <a:t> </a:t>
            </a:r>
            <a:r>
              <a:rPr lang="en-US" altLang="zh-CN" sz="1200" i="1" dirty="0"/>
              <a:t>al.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Foundation Models for Natural Language Processing,</a:t>
            </a:r>
            <a:r>
              <a:rPr lang="zh-CN" altLang="en-US" sz="1200" dirty="0"/>
              <a:t> </a:t>
            </a:r>
            <a:r>
              <a:rPr lang="en-US" altLang="zh-CN" sz="1200" dirty="0"/>
              <a:t>In Springer’23.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863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Adaptation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endParaRPr lang="en-HK" altLang="zh-CN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(Fine-tuning)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A0588-02D2-94C3-64EC-5C0FFB8CC869}"/>
              </a:ext>
            </a:extLst>
          </p:cNvPr>
          <p:cNvSpPr txBox="1"/>
          <p:nvPr/>
        </p:nvSpPr>
        <p:spPr>
          <a:xfrm>
            <a:off x="1769433" y="4443034"/>
            <a:ext cx="6620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a typeface="新細明體"/>
                <a:cs typeface="Calibri"/>
              </a:rPr>
              <a:t>Simple method:</a:t>
            </a:r>
            <a:r>
              <a:rPr lang="zh-CN" altLang="en-US" dirty="0">
                <a:ea typeface="新細明體"/>
                <a:cs typeface="Calibri"/>
              </a:rPr>
              <a:t> </a:t>
            </a:r>
            <a:r>
              <a:rPr lang="en-US" altLang="zh-CN" dirty="0">
                <a:ea typeface="新細明體"/>
                <a:cs typeface="Calibri"/>
              </a:rPr>
              <a:t>M</a:t>
            </a:r>
            <a:r>
              <a:rPr lang="en-US" altLang="zh-TW" dirty="0">
                <a:ea typeface="新細明體"/>
                <a:cs typeface="Calibri"/>
              </a:rPr>
              <a:t>odifying</a:t>
            </a:r>
            <a:r>
              <a:rPr lang="zh-TW" altLang="en-US" dirty="0">
                <a:ea typeface="新細明體"/>
                <a:cs typeface="Calibri"/>
              </a:rPr>
              <a:t> </a:t>
            </a:r>
            <a:r>
              <a:rPr lang="en-US" altLang="zh-TW" dirty="0">
                <a:ea typeface="新細明體"/>
                <a:cs typeface="Calibri"/>
              </a:rPr>
              <a:t>the</a:t>
            </a:r>
            <a:r>
              <a:rPr lang="zh-TW" altLang="en-US" dirty="0">
                <a:ea typeface="新細明體"/>
                <a:cs typeface="Calibri"/>
              </a:rPr>
              <a:t> </a:t>
            </a:r>
            <a:r>
              <a:rPr lang="en-US" altLang="zh-TW" dirty="0">
                <a:ea typeface="新細明體"/>
                <a:cs typeface="Calibri"/>
              </a:rPr>
              <a:t>hidden</a:t>
            </a:r>
            <a:r>
              <a:rPr lang="zh-TW" altLang="en-US" dirty="0">
                <a:ea typeface="新細明體"/>
                <a:cs typeface="Calibri"/>
              </a:rPr>
              <a:t> </a:t>
            </a:r>
            <a:r>
              <a:rPr lang="en-US" altLang="zh-TW" dirty="0">
                <a:ea typeface="新細明體"/>
                <a:cs typeface="Calibri"/>
              </a:rPr>
              <a:t>representation</a:t>
            </a:r>
            <a:endParaRPr lang="en-US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66F29BD-A760-0530-B062-955B9000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07" y="1494385"/>
            <a:ext cx="7772400" cy="292529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996C386-E338-D6E5-3D0F-CB514CE6C7B7}"/>
              </a:ext>
            </a:extLst>
          </p:cNvPr>
          <p:cNvSpPr txBox="1"/>
          <p:nvPr/>
        </p:nvSpPr>
        <p:spPr>
          <a:xfrm>
            <a:off x="0" y="4835723"/>
            <a:ext cx="9236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Other methods ref</a:t>
            </a:r>
            <a:r>
              <a:rPr lang="en-US" altLang="zh-CN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zh-CN" alt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400" dirty="0"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https://d223302.github.io/AACL2022-Pretrain-Language-Model-Tutorial/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8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05A21F-EE8E-5390-1477-56F949FDD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Part </a:t>
            </a:r>
            <a:r>
              <a:rPr lang="en-US" altLang="zh-CN" b="1">
                <a:solidFill>
                  <a:srgbClr val="C00000"/>
                </a:solidFill>
              </a:rPr>
              <a:t>1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-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b="1">
                <a:solidFill>
                  <a:srgbClr val="C00000"/>
                </a:solidFill>
              </a:rPr>
              <a:t>Expert System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(1970-1980)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FD262-AB2E-9D40-E21B-5ACAE61C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7A302-8737-5986-ABA5-8C32B294DA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237" y="4811660"/>
            <a:ext cx="7361175" cy="255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200" dirty="0"/>
              <a:t>Ref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https://en.wikipedia.org/wiki/Expert_system</a:t>
            </a:r>
            <a:r>
              <a:rPr lang="en-US" altLang="zh-CN" sz="1200" dirty="0"/>
              <a:t>;</a:t>
            </a:r>
            <a:r>
              <a:rPr lang="zh-CN" altLang="en-US" sz="1200" dirty="0"/>
              <a:t> </a:t>
            </a:r>
            <a:r>
              <a:rPr lang="en-US" sz="1200" dirty="0"/>
              <a:t>Image Credits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Wikipedia </a:t>
            </a:r>
            <a:r>
              <a:rPr lang="en-US" altLang="zh-CN" sz="1200" baseline="30000" dirty="0"/>
              <a:t>[1,</a:t>
            </a:r>
            <a:r>
              <a:rPr lang="zh-CN" altLang="en-US" sz="1200" baseline="30000" dirty="0"/>
              <a:t> </a:t>
            </a:r>
            <a:r>
              <a:rPr lang="en-US" altLang="zh-CN" sz="1200" baseline="30000" dirty="0"/>
              <a:t>3]</a:t>
            </a:r>
            <a:r>
              <a:rPr lang="zh-CN" altLang="en-US" sz="1200" baseline="30000" dirty="0"/>
              <a:t> </a:t>
            </a:r>
            <a:r>
              <a:rPr lang="en-US" altLang="zh-CN" sz="1200" dirty="0"/>
              <a:t>and in the public domain</a:t>
            </a:r>
            <a:r>
              <a:rPr lang="zh-CN" altLang="en-US" sz="1200" dirty="0"/>
              <a:t> </a:t>
            </a:r>
            <a:r>
              <a:rPr lang="en-US" altLang="zh-CN" sz="1200" baseline="30000" dirty="0"/>
              <a:t>[2]</a:t>
            </a:r>
            <a:endParaRPr lang="en-US" sz="1200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E637B7-F3C6-9807-9908-D0A81533421B}"/>
              </a:ext>
            </a:extLst>
          </p:cNvPr>
          <p:cNvSpPr txBox="1"/>
          <p:nvPr/>
        </p:nvSpPr>
        <p:spPr>
          <a:xfrm>
            <a:off x="503237" y="3933856"/>
            <a:ext cx="8359302" cy="3242553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What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 computer system emulating the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decision-making ability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of a human expert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How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Inference Engine</a:t>
            </a:r>
            <a:r>
              <a:rPr lang="zh-CN" altLang="en-US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+</a:t>
            </a:r>
            <a:r>
              <a:rPr lang="zh-CN" altLang="en-US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Knowledge Base (Rules</a:t>
            </a:r>
            <a:r>
              <a:rPr lang="zh-CN" altLang="en-US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and Facts)</a:t>
            </a:r>
            <a:r>
              <a:rPr lang="zh-CN" altLang="en-US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designed by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domain expert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DD150E-92F8-08B2-8B2D-B01C8B836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31"/>
          <a:stretch/>
        </p:blipFill>
        <p:spPr bwMode="auto">
          <a:xfrm>
            <a:off x="1610062" y="1143654"/>
            <a:ext cx="1334235" cy="19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EC7A3A-7AE4-E681-FC66-44899C617B72}"/>
              </a:ext>
            </a:extLst>
          </p:cNvPr>
          <p:cNvSpPr txBox="1"/>
          <p:nvPr/>
        </p:nvSpPr>
        <p:spPr>
          <a:xfrm>
            <a:off x="816408" y="3198453"/>
            <a:ext cx="3171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A Symbolics 3640 Lisp Machine</a:t>
            </a:r>
            <a:r>
              <a:rPr lang="zh-CN" altLang="en-US" sz="1400"/>
              <a:t> </a:t>
            </a:r>
            <a:r>
              <a:rPr lang="en-US" altLang="zh-CN" sz="1400"/>
              <a:t>(1984)</a:t>
            </a:r>
            <a:r>
              <a:rPr lang="zh-CN" altLang="en-US" sz="1400"/>
              <a:t> </a:t>
            </a:r>
            <a:r>
              <a:rPr lang="en-US" altLang="zh-CN" sz="1400" baseline="30000"/>
              <a:t>[1]</a:t>
            </a:r>
            <a:endParaRPr lang="en-US" sz="1400" baseline="30000"/>
          </a:p>
        </p:txBody>
      </p:sp>
      <p:pic>
        <p:nvPicPr>
          <p:cNvPr id="1028" name="Picture 4" descr="Expert system in Artificial intelligence in hindi - YouTube">
            <a:extLst>
              <a:ext uri="{FF2B5EF4-FFF2-40B4-BE49-F238E27FC236}">
                <a16:creationId xmlns:a16="http://schemas.microsoft.com/office/drawing/2014/main" id="{5FB4409F-6FAD-45CE-D3B4-43E64C664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6" b="5545"/>
          <a:stretch/>
        </p:blipFill>
        <p:spPr bwMode="auto">
          <a:xfrm>
            <a:off x="4572000" y="836928"/>
            <a:ext cx="3584216" cy="120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5FF1AA-8237-09D7-B705-EF23BF91C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6" b="10710"/>
          <a:stretch/>
        </p:blipFill>
        <p:spPr bwMode="auto">
          <a:xfrm>
            <a:off x="5158520" y="2390498"/>
            <a:ext cx="2375418" cy="12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62FDFF-7990-08AF-36FB-7DC5A3ADB371}"/>
              </a:ext>
            </a:extLst>
          </p:cNvPr>
          <p:cNvSpPr txBox="1"/>
          <p:nvPr/>
        </p:nvSpPr>
        <p:spPr>
          <a:xfrm>
            <a:off x="4802930" y="2043174"/>
            <a:ext cx="3122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</a:t>
            </a:r>
            <a:r>
              <a:rPr lang="zh-CN" altLang="en-US" sz="1400" dirty="0"/>
              <a:t> </a:t>
            </a:r>
            <a:r>
              <a:rPr lang="en-US" altLang="zh-CN" sz="1400" dirty="0"/>
              <a:t>Typical</a:t>
            </a:r>
            <a:r>
              <a:rPr lang="en-US" sz="1400" dirty="0"/>
              <a:t> Expert System Architecture</a:t>
            </a:r>
            <a:r>
              <a:rPr lang="zh-CN" altLang="en-US" sz="1400" dirty="0"/>
              <a:t> </a:t>
            </a:r>
            <a:r>
              <a:rPr lang="en-US" altLang="zh-CN" sz="1400" baseline="30000" dirty="0"/>
              <a:t>[2]</a:t>
            </a:r>
            <a:endParaRPr lang="en-US" sz="1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162D2-0EAB-BD35-9C91-AE6B79903B5E}"/>
              </a:ext>
            </a:extLst>
          </p:cNvPr>
          <p:cNvSpPr txBox="1"/>
          <p:nvPr/>
        </p:nvSpPr>
        <p:spPr>
          <a:xfrm>
            <a:off x="4845923" y="3695483"/>
            <a:ext cx="3000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If</a:t>
            </a:r>
            <a:r>
              <a:rPr lang="en-US" altLang="zh-CN" sz="1400" dirty="0"/>
              <a:t>-then</a:t>
            </a:r>
            <a:r>
              <a:rPr lang="zh-CN" altLang="en-US" sz="1400" dirty="0"/>
              <a:t> </a:t>
            </a:r>
            <a:r>
              <a:rPr lang="en-US" altLang="zh-CN" sz="1400" dirty="0"/>
              <a:t>Rules</a:t>
            </a:r>
            <a:r>
              <a:rPr lang="zh-CN" altLang="en-US" sz="1400" dirty="0"/>
              <a:t> </a:t>
            </a:r>
            <a:r>
              <a:rPr lang="en-US" altLang="zh-CN" sz="1400" baseline="30000" dirty="0"/>
              <a:t>[3]</a:t>
            </a:r>
            <a:r>
              <a:rPr lang="zh-CN" altLang="en-US" sz="1400" baseline="30000" dirty="0"/>
              <a:t> </a:t>
            </a:r>
            <a:r>
              <a:rPr lang="en-US" altLang="zh-CN" sz="1400" dirty="0"/>
              <a:t>(</a:t>
            </a:r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ea typeface="Calibri Light" charset="0"/>
                <a:cs typeface="Calibri Light" charset="0"/>
              </a:rPr>
              <a:t>Explicitly Programmed</a:t>
            </a:r>
            <a:r>
              <a:rPr lang="en-US" altLang="zh-CN" sz="1400" dirty="0">
                <a:ea typeface="Calibri Light" charset="0"/>
                <a:cs typeface="Calibri Light" charset="0"/>
              </a:rPr>
              <a:t>)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1614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Adaptation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(Prompting)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A9538-D17A-8C1D-1536-2C245CB1BB31}"/>
              </a:ext>
            </a:extLst>
          </p:cNvPr>
          <p:cNvSpPr txBox="1"/>
          <p:nvPr/>
        </p:nvSpPr>
        <p:spPr>
          <a:xfrm>
            <a:off x="532513" y="2876144"/>
            <a:ext cx="5926412" cy="914400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r>
              <a:rPr lang="en-US" b="1" dirty="0">
                <a:solidFill>
                  <a:srgbClr val="7030A0"/>
                </a:solidFill>
                <a:highlight>
                  <a:srgbClr val="00FFFF"/>
                </a:highlight>
                <a:latin typeface="Calibri Light" charset="0"/>
                <a:ea typeface="Calibri Light" charset="0"/>
                <a:cs typeface="Calibri Light" charset="0"/>
              </a:rPr>
              <a:t>Prompt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template</a:t>
            </a:r>
            <a:r>
              <a:rPr lang="zh-CN" altLang="en-US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(query,</a:t>
            </a:r>
            <a:r>
              <a:rPr lang="zh-CN" altLang="en-US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or</a:t>
            </a:r>
            <a:r>
              <a:rPr lang="zh-CN" altLang="en-US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description)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with instructions,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goals,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and examples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endParaRPr lang="en-US" altLang="zh-CN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endParaRPr lang="en-US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r>
              <a:rPr lang="en-US" altLang="zh-CN" b="1" dirty="0">
                <a:solidFill>
                  <a:srgbClr val="C00000"/>
                </a:solidFill>
                <a:highlight>
                  <a:srgbClr val="FFFF00"/>
                </a:highlight>
                <a:latin typeface="Calibri Light" charset="0"/>
                <a:ea typeface="Calibri Light" charset="0"/>
                <a:cs typeface="Calibri Light" charset="0"/>
              </a:rPr>
              <a:t>Few-shot Learning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32320-5258-0480-0636-1FA6DA161629}"/>
              </a:ext>
            </a:extLst>
          </p:cNvPr>
          <p:cNvSpPr txBox="1"/>
          <p:nvPr/>
        </p:nvSpPr>
        <p:spPr>
          <a:xfrm>
            <a:off x="532513" y="2012344"/>
            <a:ext cx="3889084" cy="400287"/>
          </a:xfrm>
          <a:prstGeom prst="rect">
            <a:avLst/>
          </a:prstGeom>
        </p:spPr>
        <p:txBody>
          <a:bodyPr vert="horz" wrap="none" lIns="0" tIns="0" rIns="0" bIns="0" spcCol="385658" rtlCol="0">
            <a:noAutofit/>
          </a:bodyPr>
          <a:lstStyle/>
          <a:p>
            <a:r>
              <a:rPr lang="en-US" dirty="0">
                <a:latin typeface="Calibri Light" charset="0"/>
                <a:ea typeface="Calibri Light" charset="0"/>
                <a:cs typeface="Calibri Light" charset="0"/>
              </a:rPr>
              <a:t>Eiffel Tower</a:t>
            </a:r>
            <a:r>
              <a:rPr lang="zh-CN" altLang="en-US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latin typeface="Calibri Light" charset="0"/>
                <a:ea typeface="Calibri Light" charset="0"/>
                <a:cs typeface="Calibri Light" charset="0"/>
              </a:rPr>
              <a:t>is located in the city of </a:t>
            </a:r>
            <a:endParaRPr 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751208"/>
            <a:ext cx="5912261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Foundation Models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–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Significance 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35"/>
          <p:cNvSpPr/>
          <p:nvPr/>
        </p:nvSpPr>
        <p:spPr>
          <a:xfrm>
            <a:off x="337537" y="1482772"/>
            <a:ext cx="8273355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857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rgbClr val="003478"/>
                </a:solidFill>
                <a:latin typeface="Calibri Light" charset="0"/>
                <a:ea typeface="Calibri Light" charset="0"/>
                <a:cs typeface="Calibri Light" charset="0"/>
              </a:rPr>
              <a:t>Generation Capability</a:t>
            </a:r>
            <a:r>
              <a:rPr lang="zh-CN" altLang="en-US" b="1" kern="0" dirty="0">
                <a:solidFill>
                  <a:srgbClr val="003478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zh-CN" altLang="en-US" b="1" kern="0" dirty="0">
                <a:latin typeface="Calibri Light" charset="0"/>
                <a:ea typeface="Calibri Light" charset="0"/>
                <a:cs typeface="Calibri Light" charset="0"/>
              </a:rPr>
              <a:t>→ </a:t>
            </a:r>
            <a:r>
              <a:rPr lang="en-US" altLang="zh-CN" b="1" kern="0" dirty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Generative AI</a:t>
            </a:r>
            <a:br>
              <a:rPr lang="en-US" b="1" i="1" u="sng" kern="0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b="1" kern="0" dirty="0">
                <a:solidFill>
                  <a:srgbClr val="FF2F92"/>
                </a:solidFill>
                <a:highlight>
                  <a:srgbClr val="FFFF00"/>
                </a:highlight>
                <a:latin typeface="Calibri Light" charset="0"/>
                <a:ea typeface="Calibri Light" charset="0"/>
                <a:cs typeface="Calibri Light" charset="0"/>
              </a:rPr>
              <a:t>Creativity</a:t>
            </a:r>
            <a:endParaRPr lang="en-US" b="1" i="1" kern="0" dirty="0">
              <a:solidFill>
                <a:srgbClr val="FF2F92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85750" indent="-285750" defTabSz="68570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kern="0" dirty="0">
                <a:solidFill>
                  <a:srgbClr val="003478"/>
                </a:solidFill>
                <a:latin typeface="Calibri Light" charset="0"/>
                <a:ea typeface="Calibri Light" charset="0"/>
                <a:cs typeface="Calibri Light" charset="0"/>
              </a:rPr>
              <a:t>Representation Capability</a:t>
            </a:r>
            <a:br>
              <a:rPr lang="en-US" altLang="zh-CN" i="1" u="sng" kern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altLang="zh-CN" b="1" kern="0" dirty="0">
                <a:solidFill>
                  <a:srgbClr val="FF2F92"/>
                </a:solidFill>
                <a:highlight>
                  <a:srgbClr val="FFFF00"/>
                </a:highlight>
                <a:latin typeface="Calibri Light" charset="0"/>
                <a:ea typeface="Calibri Light" charset="0"/>
                <a:cs typeface="Calibri Light" charset="0"/>
              </a:rPr>
              <a:t>Memorizing and Reasoning</a:t>
            </a:r>
            <a:endParaRPr lang="en-US" b="1" kern="0" dirty="0">
              <a:solidFill>
                <a:srgbClr val="FF2F92"/>
              </a:solidFill>
              <a:highlight>
                <a:srgbClr val="FFFF00"/>
              </a:highlight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550369-E129-F14F-6921-F5145EAD5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3"/>
          <a:stretch/>
        </p:blipFill>
        <p:spPr>
          <a:xfrm>
            <a:off x="588014" y="3522468"/>
            <a:ext cx="7772400" cy="1103741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B0EF511-4FA7-C4FC-AA3D-B42D76C28727}"/>
              </a:ext>
            </a:extLst>
          </p:cNvPr>
          <p:cNvSpPr txBox="1">
            <a:spLocks/>
          </p:cNvSpPr>
          <p:nvPr/>
        </p:nvSpPr>
        <p:spPr>
          <a:xfrm>
            <a:off x="588014" y="4759802"/>
            <a:ext cx="3495991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Image by courtesy of Prof</a:t>
            </a:r>
            <a:r>
              <a:rPr lang="en-US" altLang="zh-CN" sz="1200"/>
              <a:t>.</a:t>
            </a:r>
            <a:r>
              <a:rPr lang="zh-CN" altLang="en-US" sz="1200"/>
              <a:t> </a:t>
            </a:r>
            <a:r>
              <a:rPr lang="en-US" sz="1200"/>
              <a:t>Huang</a:t>
            </a:r>
            <a:r>
              <a:rPr lang="en-US" altLang="zh-CN" sz="1200"/>
              <a:t>,</a:t>
            </a:r>
            <a:r>
              <a:rPr lang="zh-CN" altLang="en-US" sz="1200"/>
              <a:t> </a:t>
            </a:r>
            <a:r>
              <a:rPr lang="en-US" altLang="zh-CN" sz="1200"/>
              <a:t>NTU.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7352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Part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5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-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Advanced AI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CDAA4-1BF5-B096-52E7-7CF07B9A1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29" y="1651977"/>
            <a:ext cx="7060371" cy="3016762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B0753E1-A87C-4F66-449E-13C44AE2D472}"/>
              </a:ext>
            </a:extLst>
          </p:cNvPr>
          <p:cNvSpPr txBox="1">
            <a:spLocks/>
          </p:cNvSpPr>
          <p:nvPr/>
        </p:nvSpPr>
        <p:spPr>
          <a:xfrm>
            <a:off x="420429" y="4839959"/>
            <a:ext cx="6808811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Ref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 err="1"/>
              <a:t>Paaß</a:t>
            </a:r>
            <a:r>
              <a:rPr lang="zh-CN" altLang="en-US" sz="1200" dirty="0"/>
              <a:t> </a:t>
            </a:r>
            <a:r>
              <a:rPr lang="en-US" altLang="zh-CN" sz="1200" i="1" dirty="0"/>
              <a:t>et</a:t>
            </a:r>
            <a:r>
              <a:rPr lang="zh-CN" altLang="en-US" sz="1200" i="1" dirty="0"/>
              <a:t> </a:t>
            </a:r>
            <a:r>
              <a:rPr lang="en-US" altLang="zh-CN" sz="1200" i="1" dirty="0"/>
              <a:t>al.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Foundation Models for Natural Language Processing,</a:t>
            </a:r>
            <a:r>
              <a:rPr lang="zh-CN" altLang="en-US" sz="1200" dirty="0"/>
              <a:t> </a:t>
            </a:r>
            <a:r>
              <a:rPr lang="en-US" altLang="zh-CN" sz="1200" dirty="0"/>
              <a:t>In Springer’23.</a:t>
            </a:r>
            <a:endParaRPr lang="en-US" sz="1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420DC-5DC2-67CF-3DDE-BB2454BA69E9}"/>
              </a:ext>
            </a:extLst>
          </p:cNvPr>
          <p:cNvSpPr txBox="1"/>
          <p:nvPr/>
        </p:nvSpPr>
        <p:spPr>
          <a:xfrm>
            <a:off x="337536" y="913859"/>
            <a:ext cx="8806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AGI</a:t>
            </a:r>
            <a:r>
              <a:rPr lang="en-US" dirty="0"/>
              <a:t> = highly autonomous systems that outperform humans </a:t>
            </a:r>
          </a:p>
          <a:p>
            <a:r>
              <a:rPr lang="zh-CN" altLang="en-US" dirty="0"/>
              <a:t>           </a:t>
            </a:r>
            <a:r>
              <a:rPr lang="en-US" dirty="0"/>
              <a:t>at most</a:t>
            </a:r>
            <a:r>
              <a:rPr lang="zh-CN" altLang="en-US" dirty="0"/>
              <a:t> </a:t>
            </a:r>
            <a:r>
              <a:rPr lang="en-US" dirty="0"/>
              <a:t>economically valuable work</a:t>
            </a:r>
          </a:p>
        </p:txBody>
      </p:sp>
    </p:spTree>
    <p:extLst>
      <p:ext uri="{BB962C8B-B14F-4D97-AF65-F5344CB8AC3E}">
        <p14:creationId xmlns:p14="http://schemas.microsoft.com/office/powerpoint/2010/main" val="40352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/>
          <p:cNvSpPr txBox="1">
            <a:spLocks/>
          </p:cNvSpPr>
          <p:nvPr/>
        </p:nvSpPr>
        <p:spPr>
          <a:xfrm>
            <a:off x="337537" y="474761"/>
            <a:ext cx="7835356" cy="878196"/>
          </a:xfrm>
          <a:prstGeom prst="rect">
            <a:avLst/>
          </a:prstGeom>
        </p:spPr>
        <p:txBody>
          <a:bodyPr/>
          <a:lstStyle>
            <a:lvl1pPr marL="342854" indent="-342854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50" indent="-285712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47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8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26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1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lnSpc>
                <a:spcPct val="80000"/>
              </a:lnSpc>
              <a:buNone/>
              <a:defRPr/>
            </a:pP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Expectations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in 2023 -</a:t>
            </a:r>
            <a:r>
              <a:rPr lang="zh-CN" altLang="en-US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3200" b="1" kern="0" dirty="0">
                <a:solidFill>
                  <a:srgbClr val="C00000"/>
                </a:solidFill>
                <a:latin typeface="Calibri Light" panose="020F0302020204030204" pitchFamily="34" charset="0"/>
              </a:rPr>
              <a:t>2030</a:t>
            </a:r>
            <a:endParaRPr lang="en-US" sz="3200" b="1" kern="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36E3F7-2535-DC67-0F42-18B7CE7A9DD6}"/>
              </a:ext>
            </a:extLst>
          </p:cNvPr>
          <p:cNvSpPr txBox="1"/>
          <p:nvPr/>
        </p:nvSpPr>
        <p:spPr>
          <a:xfrm>
            <a:off x="458445" y="1050046"/>
            <a:ext cx="7593540" cy="3462156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1.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Foundation Models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endParaRPr lang="en-US" altLang="zh-CN" sz="20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2.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Generative AI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3.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Grounding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Foundation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Models</a:t>
            </a:r>
            <a:endParaRPr lang="en-HK" altLang="zh-CN" sz="20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4.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Analyze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and Process AI-generated Content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5.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Safe, Secure, Responsible, and Trustworthy AI Systems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6.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Multi-Domain Data Integration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7.</a:t>
            </a:r>
            <a:r>
              <a:rPr lang="zh-CN" altLang="en-US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Interpretable, Reliable, and Sustainable AI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B76BA-51C9-A6D9-0F0B-6397D5E70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34" y="3485660"/>
            <a:ext cx="2628651" cy="1316595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9890268-FF87-058D-ADF2-599106F401AD}"/>
              </a:ext>
            </a:extLst>
          </p:cNvPr>
          <p:cNvSpPr txBox="1">
            <a:spLocks/>
          </p:cNvSpPr>
          <p:nvPr/>
        </p:nvSpPr>
        <p:spPr>
          <a:xfrm>
            <a:off x="0" y="4834911"/>
            <a:ext cx="3132151" cy="255600"/>
          </a:xfrm>
          <a:prstGeom prst="rect">
            <a:avLst/>
          </a:prstGeom>
        </p:spPr>
        <p:txBody>
          <a:bodyPr/>
          <a:lstStyle>
            <a:lvl1pPr marL="0" indent="0" algn="l" defTabSz="914278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lang="en-US" sz="11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2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lang="en-US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44000" indent="-144000" algn="l" defTabSz="9142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lang="en-GB" sz="1000" b="0" i="0" kern="120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265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3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2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81" indent="-228570" algn="l" defTabSz="914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Image Credits</a:t>
            </a:r>
            <a:r>
              <a:rPr lang="en-US" altLang="zh-CN" sz="1200" dirty="0"/>
              <a:t>: Prof. C.-C. Jay </a:t>
            </a:r>
            <a:r>
              <a:rPr lang="en-US" altLang="zh-CN" sz="1200" dirty="0" err="1"/>
              <a:t>Kuo</a:t>
            </a:r>
            <a:r>
              <a:rPr lang="en-US" altLang="zh-CN" sz="1200" dirty="0"/>
              <a:t>,</a:t>
            </a:r>
            <a:r>
              <a:rPr lang="zh-CN" altLang="en-US" sz="1200" dirty="0"/>
              <a:t> </a:t>
            </a:r>
            <a:r>
              <a:rPr lang="en-US" altLang="zh-CN" sz="1200" dirty="0"/>
              <a:t>USC.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164563-3B8B-1732-7D3C-1623DF0DEDFE}"/>
                  </a:ext>
                </a:extLst>
              </p:cNvPr>
              <p:cNvSpPr txBox="1"/>
              <p:nvPr/>
            </p:nvSpPr>
            <p:spPr>
              <a:xfrm>
                <a:off x="3805608" y="4802311"/>
                <a:ext cx="54753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HK" b="0" i="0" dirty="0">
                    <a:solidFill>
                      <a:schemeClr val="tx1"/>
                    </a:solidFill>
                    <a:effectLst/>
                    <a:latin typeface="source-serif-pro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GPT</a:t>
                </a:r>
                <a:r>
                  <a:rPr lang="en-US" altLang="zh-CN" b="0" i="0" dirty="0">
                    <a:solidFill>
                      <a:schemeClr val="tx1"/>
                    </a:solidFill>
                    <a:effectLst/>
                    <a:latin typeface="source-serif-pro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-4</a:t>
                </a:r>
                <a:r>
                  <a:rPr lang="en-US" altLang="zh-CN" b="0" i="0" dirty="0">
                    <a:solidFill>
                      <a:schemeClr val="tx1"/>
                    </a:solidFill>
                    <a:effectLst/>
                    <a:latin typeface="source-serif-pro"/>
                  </a:rPr>
                  <a:t>:</a:t>
                </a:r>
                <a:r>
                  <a:rPr lang="zh-CN" altLang="en-US" b="0" i="0" dirty="0">
                    <a:solidFill>
                      <a:schemeClr val="tx1"/>
                    </a:solidFill>
                    <a:effectLst/>
                    <a:latin typeface="source-serif-pro"/>
                  </a:rPr>
                  <a:t> </a:t>
                </a:r>
                <a:r>
                  <a:rPr lang="en-HK" b="0" i="0" dirty="0">
                    <a:solidFill>
                      <a:schemeClr val="tx1"/>
                    </a:solidFill>
                    <a:effectLst/>
                    <a:latin typeface="source-serif-pro"/>
                  </a:rPr>
                  <a:t>a mixture of 8 </a:t>
                </a:r>
                <a14:m>
                  <m:oMath xmlns:m="http://schemas.openxmlformats.org/officeDocument/2006/math">
                    <m:r>
                      <a:rPr lang="en-HK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HK" b="0" i="0" dirty="0">
                    <a:solidFill>
                      <a:schemeClr val="tx1"/>
                    </a:solidFill>
                    <a:effectLst/>
                    <a:latin typeface="source-serif-pro"/>
                  </a:rPr>
                  <a:t> 220-billion-parameter model.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164563-3B8B-1732-7D3C-1623DF0DE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608" y="4802311"/>
                <a:ext cx="5475301" cy="369332"/>
              </a:xfrm>
              <a:prstGeom prst="rect">
                <a:avLst/>
              </a:prstGeom>
              <a:blipFill>
                <a:blip r:embed="rId5"/>
                <a:stretch>
                  <a:fillRect l="-9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ultiply 6">
            <a:extLst>
              <a:ext uri="{FF2B5EF4-FFF2-40B4-BE49-F238E27FC236}">
                <a16:creationId xmlns:a16="http://schemas.microsoft.com/office/drawing/2014/main" id="{864C360A-D4A0-BEC9-2A09-3927869275A0}"/>
              </a:ext>
            </a:extLst>
          </p:cNvPr>
          <p:cNvSpPr/>
          <p:nvPr/>
        </p:nvSpPr>
        <p:spPr>
          <a:xfrm>
            <a:off x="6555958" y="3911600"/>
            <a:ext cx="492542" cy="4572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CDA08C-AE00-6B7A-97EB-AAE13896B4B7}"/>
              </a:ext>
            </a:extLst>
          </p:cNvPr>
          <p:cNvSpPr txBox="1"/>
          <p:nvPr/>
        </p:nvSpPr>
        <p:spPr>
          <a:xfrm>
            <a:off x="4765544" y="1657840"/>
            <a:ext cx="3580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3478"/>
                </a:solidFill>
              </a:rPr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Machines</a:t>
            </a:r>
            <a:r>
              <a:rPr lang="zh-CN" altLang="en-US" dirty="0"/>
              <a:t> </a:t>
            </a:r>
            <a:r>
              <a:rPr lang="en-US" altLang="zh-CN" dirty="0"/>
              <a:t>Need!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0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FEBB3-569D-4EA8-2243-F274B3E6EF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7511" y="2314579"/>
            <a:ext cx="7548978" cy="514341"/>
          </a:xfrm>
        </p:spPr>
        <p:txBody>
          <a:bodyPr/>
          <a:lstStyle/>
          <a:p>
            <a:r>
              <a:rPr lang="en-US" dirty="0"/>
              <a:t>Thank you very much for your attention</a:t>
            </a:r>
            <a:r>
              <a:rPr lang="en-US" altLang="zh-CN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3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FAE709-FC47-244E-80EF-5B88EE5EC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119" y="289725"/>
            <a:ext cx="8050617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Part </a:t>
            </a:r>
            <a:r>
              <a:rPr lang="en-US" altLang="zh-CN" b="1">
                <a:solidFill>
                  <a:srgbClr val="C00000"/>
                </a:solidFill>
              </a:rPr>
              <a:t>2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-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b="1">
                <a:solidFill>
                  <a:srgbClr val="C00000"/>
                </a:solidFill>
              </a:rPr>
              <a:t>Statistical Machine Learning </a:t>
            </a:r>
            <a:r>
              <a:rPr lang="en-US" altLang="zh-CN" b="1">
                <a:solidFill>
                  <a:srgbClr val="C00000"/>
                </a:solidFill>
              </a:rPr>
              <a:t>(1980-2010)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ED730-65A7-91BA-91F4-31C78D29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55E16D-9C34-C01F-7337-E111D630F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386" y="4767018"/>
            <a:ext cx="6721172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https://medium.com/@shashikadilhani97/digital-image-processing-filters-832ec6d18a73</a:t>
            </a:r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69360-4FE4-0D29-C0EB-B4B74284479E}"/>
              </a:ext>
            </a:extLst>
          </p:cNvPr>
          <p:cNvSpPr txBox="1"/>
          <p:nvPr/>
        </p:nvSpPr>
        <p:spPr>
          <a:xfrm>
            <a:off x="503238" y="2643086"/>
            <a:ext cx="8458643" cy="3000962"/>
          </a:xfrm>
          <a:prstGeom prst="rect">
            <a:avLst/>
          </a:prstGeom>
        </p:spPr>
        <p:txBody>
          <a:bodyPr vert="horz" wrap="square" lIns="0" tIns="0" rIns="0" bIns="0" spcCol="385658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What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give computers the ability to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learn from data</a:t>
            </a:r>
            <a:r>
              <a:rPr lang="zh-CN" altLang="en-US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through a Learning Algorithm</a:t>
            </a:r>
            <a:r>
              <a:rPr lang="zh-CN" altLang="en-US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without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being explicitly programmed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(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Arthur Samuel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1950s)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How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highlight>
                  <a:srgbClr val="FFFF00"/>
                </a:highlight>
                <a:latin typeface="Calibri Light" charset="0"/>
                <a:ea typeface="Calibri Light" charset="0"/>
                <a:cs typeface="Calibri Light" charset="0"/>
              </a:rPr>
              <a:t>Feature</a:t>
            </a:r>
            <a:r>
              <a:rPr lang="zh-CN" altLang="en-US" b="1" dirty="0">
                <a:solidFill>
                  <a:srgbClr val="C00000"/>
                </a:solidFill>
                <a:highlight>
                  <a:srgbClr val="FFFF00"/>
                </a:highlight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highlight>
                  <a:srgbClr val="FFFF00"/>
                </a:highlight>
                <a:latin typeface="Calibri Light" charset="0"/>
                <a:ea typeface="Calibri Light" charset="0"/>
                <a:cs typeface="Calibri Light" charset="0"/>
              </a:rPr>
              <a:t>Extraction</a:t>
            </a:r>
            <a:r>
              <a:rPr lang="en-US" altLang="zh-CN" b="1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→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Main Task</a:t>
            </a:r>
            <a:r>
              <a:rPr lang="zh-CN" altLang="en-US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Module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(</a:t>
            </a:r>
            <a:r>
              <a:rPr lang="en-US" altLang="zh-CN" i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e.g.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Classification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and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Regression)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Category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Supervised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Unsupervised,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Semi-supervised,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Self-supervised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alibri Light" charset="0"/>
                <a:ea typeface="Calibri Light" charset="0"/>
                <a:cs typeface="Calibri Light" charset="0"/>
              </a:rPr>
              <a:t>Reinforcement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endParaRPr lang="en-US" altLang="zh-CN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libri Light" charset="0"/>
                <a:ea typeface="Calibri Light" charset="0"/>
                <a:cs typeface="Calibri Light" charset="0"/>
              </a:rPr>
              <a:t>Tasks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Classification,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Regression,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Clustering,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Dimension Reduction,</a:t>
            </a:r>
            <a:r>
              <a:rPr lang="zh-CN" altLang="en-US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etc.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67D40F-9387-389F-2702-0FCF095AB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537" y="858657"/>
            <a:ext cx="1405230" cy="1444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C55515-04AB-CAF9-FBFF-6A3807084B9D}"/>
                  </a:ext>
                </a:extLst>
              </p:cNvPr>
              <p:cNvSpPr txBox="1"/>
              <p:nvPr/>
            </p:nvSpPr>
            <p:spPr>
              <a:xfrm>
                <a:off x="3728048" y="937228"/>
                <a:ext cx="1609687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−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C55515-04AB-CAF9-FBFF-6A3807084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048" y="937228"/>
                <a:ext cx="1609687" cy="914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77B915-5AEF-70E3-D8C7-5805DAD4C78A}"/>
              </a:ext>
            </a:extLst>
          </p:cNvPr>
          <p:cNvCxnSpPr/>
          <p:nvPr/>
        </p:nvCxnSpPr>
        <p:spPr>
          <a:xfrm>
            <a:off x="3671721" y="1750495"/>
            <a:ext cx="1757463" cy="0"/>
          </a:xfrm>
          <a:prstGeom prst="straightConnector1">
            <a:avLst/>
          </a:prstGeom>
          <a:ln>
            <a:solidFill>
              <a:srgbClr val="FF2F92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C9E29DD-12E3-AE6A-4DE2-0B7D1D3E3C9E}"/>
              </a:ext>
            </a:extLst>
          </p:cNvPr>
          <p:cNvSpPr txBox="1"/>
          <p:nvPr/>
        </p:nvSpPr>
        <p:spPr>
          <a:xfrm>
            <a:off x="2177033" y="2340916"/>
            <a:ext cx="11554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Lenna Image</a:t>
            </a:r>
            <a:endParaRPr lang="en-US" sz="1400" baseline="30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0EE28D-E6B4-9079-587C-C3F85A144B99}"/>
              </a:ext>
            </a:extLst>
          </p:cNvPr>
          <p:cNvSpPr txBox="1"/>
          <p:nvPr/>
        </p:nvSpPr>
        <p:spPr>
          <a:xfrm>
            <a:off x="5840615" y="2340917"/>
            <a:ext cx="11554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Feature</a:t>
            </a:r>
            <a:r>
              <a:rPr lang="zh-CN" altLang="en-US" sz="1400"/>
              <a:t> </a:t>
            </a:r>
            <a:r>
              <a:rPr lang="en-US" altLang="zh-CN" sz="1400"/>
              <a:t>Map</a:t>
            </a:r>
            <a:endParaRPr lang="en-US" sz="1400" baseline="30000"/>
          </a:p>
        </p:txBody>
      </p:sp>
      <p:pic>
        <p:nvPicPr>
          <p:cNvPr id="2050" name="Picture 2" descr="Lenna - Wikipedia">
            <a:extLst>
              <a:ext uri="{FF2B5EF4-FFF2-40B4-BE49-F238E27FC236}">
                <a16:creationId xmlns:a16="http://schemas.microsoft.com/office/drawing/2014/main" id="{6501EADD-15CC-708C-6DF6-874E8D650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1" y="858657"/>
            <a:ext cx="1444752" cy="144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7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Part </a:t>
            </a:r>
            <a:r>
              <a:rPr lang="en-US" altLang="zh-CN" b="1">
                <a:solidFill>
                  <a:srgbClr val="C00000"/>
                </a:solidFill>
              </a:rPr>
              <a:t>3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-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(2010-2020)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C47631-5F2F-6D67-74DC-9D600ACC0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756" y="1042760"/>
            <a:ext cx="4400551" cy="19826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DFC1C2-38B8-8A1A-39A4-22D472D0A03A}"/>
              </a:ext>
            </a:extLst>
          </p:cNvPr>
          <p:cNvSpPr txBox="1"/>
          <p:nvPr/>
        </p:nvSpPr>
        <p:spPr>
          <a:xfrm>
            <a:off x="907745" y="1880204"/>
            <a:ext cx="1011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C00000"/>
                </a:solidFill>
                <a:highlight>
                  <a:srgbClr val="FFFF00"/>
                </a:highlight>
              </a:rPr>
              <a:t>Raw Input</a:t>
            </a:r>
            <a:endParaRPr lang="en-US" sz="1400" baseline="3000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C1E0D-50AA-10AA-C443-B48644F1A361}"/>
              </a:ext>
            </a:extLst>
          </p:cNvPr>
          <p:cNvSpPr txBox="1"/>
          <p:nvPr/>
        </p:nvSpPr>
        <p:spPr>
          <a:xfrm>
            <a:off x="6652647" y="1880203"/>
            <a:ext cx="10116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Output</a:t>
            </a:r>
            <a:endParaRPr lang="en-US" sz="1400" baseline="30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EAE4F-E279-3167-5C9B-9E2C621A9AB0}"/>
              </a:ext>
            </a:extLst>
          </p:cNvPr>
          <p:cNvSpPr txBox="1"/>
          <p:nvPr/>
        </p:nvSpPr>
        <p:spPr>
          <a:xfrm>
            <a:off x="3581992" y="3135376"/>
            <a:ext cx="1408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Hidden Layers</a:t>
            </a:r>
            <a:endParaRPr lang="en-US" sz="1400" baseline="30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E361D-8C52-0441-99CB-903529A990C9}"/>
              </a:ext>
            </a:extLst>
          </p:cNvPr>
          <p:cNvSpPr txBox="1"/>
          <p:nvPr/>
        </p:nvSpPr>
        <p:spPr>
          <a:xfrm>
            <a:off x="1729112" y="3135375"/>
            <a:ext cx="1408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Input Layer</a:t>
            </a:r>
            <a:endParaRPr lang="en-US" sz="1400" baseline="30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E87EC-C053-2E4D-3C6A-14C604E34A2D}"/>
              </a:ext>
            </a:extLst>
          </p:cNvPr>
          <p:cNvSpPr txBox="1"/>
          <p:nvPr/>
        </p:nvSpPr>
        <p:spPr>
          <a:xfrm>
            <a:off x="5860090" y="3135374"/>
            <a:ext cx="1408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Output Layer</a:t>
            </a:r>
            <a:endParaRPr lang="en-US" sz="1400" baseline="30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F88DF-FD2E-DC40-9E40-8781FACB8AC7}"/>
              </a:ext>
            </a:extLst>
          </p:cNvPr>
          <p:cNvSpPr txBox="1"/>
          <p:nvPr/>
        </p:nvSpPr>
        <p:spPr>
          <a:xfrm>
            <a:off x="2835360" y="3496149"/>
            <a:ext cx="2901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Multilayer Perceptron (MLP)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C49481-3DEB-6594-71C3-3F6853886A6C}"/>
              </a:ext>
            </a:extLst>
          </p:cNvPr>
          <p:cNvSpPr txBox="1"/>
          <p:nvPr/>
        </p:nvSpPr>
        <p:spPr>
          <a:xfrm>
            <a:off x="504510" y="3796968"/>
            <a:ext cx="8236255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Deep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 </a:t>
            </a:r>
            <a:r>
              <a:rPr lang="en-US" dirty="0"/>
              <a:t>large number of layers in modern ML models that help to 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            </a:t>
            </a:r>
            <a:r>
              <a:rPr lang="en-US" dirty="0">
                <a:solidFill>
                  <a:srgbClr val="C00000"/>
                </a:solidFill>
              </a:rPr>
              <a:t>learn expressive representations </a:t>
            </a:r>
            <a:r>
              <a:rPr lang="en-US" dirty="0"/>
              <a:t>of data to achieve better performance.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12A518-551C-0886-55B6-FCF210A11673}"/>
              </a:ext>
            </a:extLst>
          </p:cNvPr>
          <p:cNvCxnSpPr/>
          <p:nvPr/>
        </p:nvCxnSpPr>
        <p:spPr>
          <a:xfrm>
            <a:off x="1800447" y="3129158"/>
            <a:ext cx="5467720" cy="0"/>
          </a:xfrm>
          <a:prstGeom prst="straightConnector1">
            <a:avLst/>
          </a:prstGeom>
          <a:ln w="28575">
            <a:solidFill>
              <a:srgbClr val="FF2F92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01B495B-F776-3351-3F02-E5FD68973061}"/>
              </a:ext>
            </a:extLst>
          </p:cNvPr>
          <p:cNvSpPr txBox="1"/>
          <p:nvPr/>
        </p:nvSpPr>
        <p:spPr>
          <a:xfrm>
            <a:off x="5860090" y="2479719"/>
            <a:ext cx="2269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2F92"/>
                </a:solidFill>
              </a:rPr>
              <a:t>Supervised Learning </a:t>
            </a:r>
          </a:p>
          <a:p>
            <a:pPr algn="ctr"/>
            <a:r>
              <a:rPr lang="en-US" dirty="0">
                <a:solidFill>
                  <a:srgbClr val="FF2F92"/>
                </a:solidFill>
              </a:rPr>
              <a:t>by back-propagation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EA67BD5-918D-DC4A-850F-14E351553E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10" y="4748667"/>
            <a:ext cx="2298746" cy="255600"/>
          </a:xfrm>
        </p:spPr>
        <p:txBody>
          <a:bodyPr/>
          <a:lstStyle/>
          <a:p>
            <a:r>
              <a:rPr lang="en-US" sz="1200" dirty="0"/>
              <a:t>Image Credits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In the public domain.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29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09" y="387371"/>
            <a:ext cx="8158929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–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Supervised Learning as an example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F88DF-FD2E-DC40-9E40-8781FACB8AC7}"/>
              </a:ext>
            </a:extLst>
          </p:cNvPr>
          <p:cNvSpPr txBox="1"/>
          <p:nvPr/>
        </p:nvSpPr>
        <p:spPr>
          <a:xfrm>
            <a:off x="1875739" y="3580363"/>
            <a:ext cx="20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</a:t>
            </a:r>
            <a:r>
              <a:rPr lang="zh-CN" altLang="en-US"/>
              <a:t> </a:t>
            </a:r>
            <a:r>
              <a:rPr lang="en-US"/>
              <a:t>Regression Task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C49481-3DEB-6594-71C3-3F6853886A6C}"/>
                  </a:ext>
                </a:extLst>
              </p:cNvPr>
              <p:cNvSpPr txBox="1"/>
              <p:nvPr/>
            </p:nvSpPr>
            <p:spPr>
              <a:xfrm>
                <a:off x="5390343" y="2797841"/>
                <a:ext cx="6530952" cy="9671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 Light" charset="0"/>
                        <a:cs typeface="Calibri Light" charset="0"/>
                      </a:rPr>
                      <m:t>𝑓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 Light" charset="0"/>
                            <a:cs typeface="Calibri Light" charset="0"/>
                          </a:rPr>
                        </m:ctrlPr>
                      </m:dPr>
                      <m:e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 Light" charset="0"/>
                            <a:cs typeface="Calibri Light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zh-CN" altLang="en-US" sz="2000"/>
                  <a:t> ← </a:t>
                </a:r>
                <a:r>
                  <a:rPr lang="en-US" altLang="zh-CN" sz="2000"/>
                  <a:t>Neural Network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 Light" charset="0"/>
                        <a:cs typeface="Calibri Light" charset="0"/>
                      </a:rPr>
                      <m:t>𝑔</m:t>
                    </m:r>
                    <m:d>
                      <m:dPr>
                        <m:ctrlPr>
                          <a:rPr lang="en-US" altLang="zh-CN" sz="2000" b="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 Light" charset="0"/>
                            <a:cs typeface="Calibri Light" charset="0"/>
                          </a:rPr>
                        </m:ctrlPr>
                      </m:dPr>
                      <m:e>
                        <m:r>
                          <a:rPr lang="en-US" altLang="zh-CN" sz="20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 Light" charset="0"/>
                            <a:cs typeface="Calibri Light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zh-CN" altLang="en-US" sz="2000">
                    <a:solidFill>
                      <a:schemeClr val="accent1">
                        <a:lumMod val="75000"/>
                      </a:schemeClr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 </a:t>
                </a:r>
                <a:r>
                  <a:rPr lang="zh-CN" altLang="en-US" sz="2000">
                    <a:ea typeface="Calibri Light" charset="0"/>
                    <a:cs typeface="Calibri Light" charset="0"/>
                  </a:rPr>
                  <a:t>← </a:t>
                </a:r>
                <a:r>
                  <a:rPr lang="en-US" altLang="zh-CN" sz="2000">
                    <a:ea typeface="Calibri Light" charset="0"/>
                    <a:cs typeface="Calibri Light" charset="0"/>
                  </a:rPr>
                  <a:t>Labels</a:t>
                </a:r>
                <a:endParaRPr lang="en-US" sz="2000"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C49481-3DEB-6594-71C3-3F685388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0343" y="2797841"/>
                <a:ext cx="6530952" cy="967188"/>
              </a:xfrm>
              <a:prstGeom prst="rect">
                <a:avLst/>
              </a:prstGeom>
              <a:blipFill>
                <a:blip r:embed="rId2"/>
                <a:stretch>
                  <a:fillRect l="-388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Regression analysis - Wikipedia">
            <a:extLst>
              <a:ext uri="{FF2B5EF4-FFF2-40B4-BE49-F238E27FC236}">
                <a16:creationId xmlns:a16="http://schemas.microsoft.com/office/drawing/2014/main" id="{A6BCC245-D1B6-DB8D-2F4F-E609111AC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59" y="1028176"/>
            <a:ext cx="3683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F4E1CE-AF36-DC20-E99A-00ED1E332A55}"/>
              </a:ext>
            </a:extLst>
          </p:cNvPr>
          <p:cNvCxnSpPr/>
          <p:nvPr/>
        </p:nvCxnSpPr>
        <p:spPr>
          <a:xfrm>
            <a:off x="4205628" y="1435357"/>
            <a:ext cx="0" cy="213583"/>
          </a:xfrm>
          <a:prstGeom prst="line">
            <a:avLst/>
          </a:prstGeom>
          <a:ln w="12700">
            <a:solidFill>
              <a:srgbClr val="FF2F92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14E4CC-B725-F881-5F75-066264A2079A}"/>
              </a:ext>
            </a:extLst>
          </p:cNvPr>
          <p:cNvSpPr txBox="1"/>
          <p:nvPr/>
        </p:nvSpPr>
        <p:spPr>
          <a:xfrm>
            <a:off x="3638299" y="1284662"/>
            <a:ext cx="5256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2F92"/>
                </a:solidFill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40014-AE1B-D6D3-33F3-5F7281838957}"/>
                  </a:ext>
                </a:extLst>
              </p:cNvPr>
              <p:cNvSpPr txBox="1"/>
              <p:nvPr/>
            </p:nvSpPr>
            <p:spPr>
              <a:xfrm>
                <a:off x="4475943" y="1212714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𝑓</m:t>
                      </m:r>
                      <m:r>
                        <a:rPr lang="en-US" altLang="zh-CN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(</m:t>
                      </m:r>
                      <m:r>
                        <a:rPr lang="en-US" altLang="zh-CN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𝐱</m:t>
                      </m:r>
                      <m:r>
                        <a:rPr lang="en-US" altLang="zh-CN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40014-AE1B-D6D3-33F3-5F7281838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943" y="1212714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50531F-2307-9C4F-F774-9154267BF05C}"/>
                  </a:ext>
                </a:extLst>
              </p:cNvPr>
              <p:cNvSpPr txBox="1"/>
              <p:nvPr/>
            </p:nvSpPr>
            <p:spPr>
              <a:xfrm>
                <a:off x="-1199009" y="2127114"/>
                <a:ext cx="52561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𝑔</m:t>
                      </m:r>
                      <m:r>
                        <a:rPr lang="en-US" altLang="zh-CN" b="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(</m:t>
                      </m:r>
                      <m:r>
                        <a:rPr lang="en-US" altLang="zh-CN" b="1" i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𝐱</m:t>
                      </m:r>
                      <m:r>
                        <a:rPr lang="en-US" altLang="zh-CN" b="0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50531F-2307-9C4F-F774-9154267BF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99009" y="2127114"/>
                <a:ext cx="525613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F326A0-DAE4-9283-B935-B067940A453C}"/>
                  </a:ext>
                </a:extLst>
              </p:cNvPr>
              <p:cNvSpPr txBox="1"/>
              <p:nvPr/>
            </p:nvSpPr>
            <p:spPr>
              <a:xfrm>
                <a:off x="5336409" y="2152988"/>
                <a:ext cx="54663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>
                    <a:solidFill>
                      <a:schemeClr val="tx1"/>
                    </a:solidFill>
                    <a:cs typeface="Calibri Light" charset="0"/>
                  </a:rPr>
                  <a:t>Minimize </a:t>
                </a:r>
                <a:r>
                  <a:rPr lang="en-US" altLang="zh-CN">
                    <a:solidFill>
                      <a:srgbClr val="FF2F92"/>
                    </a:solidFill>
                    <a:cs typeface="Calibri Light" charset="0"/>
                  </a:rPr>
                  <a:t>error</a:t>
                </a:r>
                <a14:m>
                  <m:oMath xmlns:m="http://schemas.openxmlformats.org/officeDocument/2006/math">
                    <m:r>
                      <a:rPr lang="en-US" altLang="zh-CN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 Light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Calibri Light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Calibri Light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libri Light" charset="0"/>
                                    <a:cs typeface="Calibri Light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libri Light" charset="0"/>
                                        <a:cs typeface="Calibri Light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libri Light" charset="0"/>
                                        <a:cs typeface="Calibri Light" charset="0"/>
                                      </a:rPr>
                                      <m:t>𝐱</m:t>
                                    </m:r>
                                  </m:e>
                                </m:d>
                                <m:r>
                                  <a:rPr lang="en-US" altLang="zh-CN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libri Light" charset="0"/>
                                    <a:cs typeface="Calibri Light" charset="0"/>
                                  </a:rPr>
                                  <m:t>−</m:t>
                                </m:r>
                                <m:r>
                                  <a:rPr lang="en-US" altLang="zh-CN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libri Light" charset="0"/>
                                    <a:cs typeface="Calibri Light" charset="0"/>
                                  </a:rPr>
                                  <m:t>𝑔</m:t>
                                </m:r>
                                <m:r>
                                  <a:rPr lang="en-US" altLang="zh-CN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libri Light" charset="0"/>
                                    <a:cs typeface="Calibri Light" charset="0"/>
                                  </a:rPr>
                                  <m:t>(</m:t>
                                </m:r>
                                <m:r>
                                  <a:rPr lang="en-US" altLang="zh-CN" b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libri Light" charset="0"/>
                                    <a:cs typeface="Calibri Light" charset="0"/>
                                  </a:rPr>
                                  <m:t>𝐱</m:t>
                                </m:r>
                                <m:r>
                                  <a:rPr lang="en-US" altLang="zh-CN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libri Light" charset="0"/>
                                    <a:cs typeface="Calibri Light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Calibri Light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F326A0-DAE4-9283-B935-B067940A4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409" y="2152988"/>
                <a:ext cx="5466376" cy="369332"/>
              </a:xfrm>
              <a:prstGeom prst="rect">
                <a:avLst/>
              </a:prstGeom>
              <a:blipFill>
                <a:blip r:embed="rId6"/>
                <a:stretch>
                  <a:fillRect l="-928" t="-110000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D8A03DE-254D-A295-5FEC-0369284AFD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domain.</a:t>
            </a:r>
            <a:endParaRPr lang="en-US"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3B18DF-104D-AF54-5A4A-7B3E3DEBBE64}"/>
              </a:ext>
            </a:extLst>
          </p:cNvPr>
          <p:cNvSpPr txBox="1"/>
          <p:nvPr/>
        </p:nvSpPr>
        <p:spPr>
          <a:xfrm>
            <a:off x="688275" y="4086936"/>
            <a:ext cx="7791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Neural Network</a:t>
            </a:r>
            <a:r>
              <a:rPr lang="zh-CN" altLang="en-US" sz="1800" dirty="0"/>
              <a:t> </a:t>
            </a:r>
            <a:r>
              <a:rPr lang="en-US" altLang="zh-CN" sz="1800" dirty="0"/>
              <a:t>can be used to </a:t>
            </a:r>
            <a:r>
              <a:rPr lang="en-US" altLang="zh-CN" sz="1800" b="1" dirty="0">
                <a:solidFill>
                  <a:srgbClr val="C00000"/>
                </a:solidFill>
              </a:rPr>
              <a:t>approximate any function</a:t>
            </a:r>
            <a:r>
              <a:rPr lang="zh-CN" altLang="en-US" sz="1800" b="1" dirty="0">
                <a:solidFill>
                  <a:srgbClr val="C00000"/>
                </a:solidFill>
              </a:rPr>
              <a:t> </a:t>
            </a:r>
            <a:r>
              <a:rPr lang="en-US" altLang="zh-CN" sz="1800" dirty="0"/>
              <a:t>given Input and Output.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09" y="387371"/>
            <a:ext cx="8158929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–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Supervised Learning as an example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F88DF-FD2E-DC40-9E40-8781FACB8AC7}"/>
              </a:ext>
            </a:extLst>
          </p:cNvPr>
          <p:cNvSpPr txBox="1"/>
          <p:nvPr/>
        </p:nvSpPr>
        <p:spPr>
          <a:xfrm>
            <a:off x="2116188" y="3309895"/>
            <a:ext cx="20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Loss Curve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4E4CC-B725-F881-5F75-066264A2079A}"/>
              </a:ext>
            </a:extLst>
          </p:cNvPr>
          <p:cNvSpPr txBox="1"/>
          <p:nvPr/>
        </p:nvSpPr>
        <p:spPr>
          <a:xfrm>
            <a:off x="600237" y="1223861"/>
            <a:ext cx="10394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2F92"/>
                </a:solidFill>
              </a:rPr>
              <a:t>Error</a:t>
            </a:r>
            <a:r>
              <a:rPr lang="zh-CN" altLang="en-US" sz="1400">
                <a:solidFill>
                  <a:srgbClr val="FF2F92"/>
                </a:solidFill>
              </a:rPr>
              <a:t> </a:t>
            </a:r>
            <a:r>
              <a:rPr lang="en-US" altLang="zh-CN" sz="1400">
                <a:solidFill>
                  <a:srgbClr val="FF2F92"/>
                </a:solidFill>
              </a:rPr>
              <a:t>(Loss)</a:t>
            </a:r>
            <a:endParaRPr lang="en-US" sz="1400">
              <a:solidFill>
                <a:srgbClr val="FF2F92"/>
              </a:solidFill>
            </a:endParaRPr>
          </a:p>
        </p:txBody>
      </p:sp>
      <p:pic>
        <p:nvPicPr>
          <p:cNvPr id="5122" name="Picture 2" descr="Gradient Descent in Machine Learning - Javatpoint">
            <a:extLst>
              <a:ext uri="{FF2B5EF4-FFF2-40B4-BE49-F238E27FC236}">
                <a16:creationId xmlns:a16="http://schemas.microsoft.com/office/drawing/2014/main" id="{F639DB15-13A6-A054-12FA-8787D41DA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b="19001"/>
          <a:stretch/>
        </p:blipFill>
        <p:spPr bwMode="auto">
          <a:xfrm>
            <a:off x="1875739" y="1548952"/>
            <a:ext cx="2060086" cy="16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1761EE-8F75-E599-9900-BC5E0B17F69A}"/>
                  </a:ext>
                </a:extLst>
              </p:cNvPr>
              <p:cNvSpPr txBox="1"/>
              <p:nvPr/>
            </p:nvSpPr>
            <p:spPr>
              <a:xfrm>
                <a:off x="3686915" y="2910176"/>
                <a:ext cx="3838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𝐱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1761EE-8F75-E599-9900-BC5E0B17F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915" y="2910176"/>
                <a:ext cx="38381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14D02E-16A8-E8DF-C8AE-F8DE09872F87}"/>
                  </a:ext>
                </a:extLst>
              </p:cNvPr>
              <p:cNvSpPr txBox="1"/>
              <p:nvPr/>
            </p:nvSpPr>
            <p:spPr>
              <a:xfrm>
                <a:off x="-242225" y="1506618"/>
                <a:ext cx="2358413" cy="614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i="1">
                          <a:latin typeface="Cambria Math" panose="02040503050406030204" pitchFamily="18" charset="0"/>
                          <a:cs typeface="Calibri Light" charset="0"/>
                        </a:rPr>
                        <m:t>L</m:t>
                      </m:r>
                      <m:r>
                        <a:rPr lang="en-US" altLang="zh-CN" sz="1400" b="0" i="1"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altLang="zh-CN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400" b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  <m:r>
                                    <a:rPr lang="en-US" altLang="zh-CN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−</m:t>
                                  </m:r>
                                  <m:r>
                                    <a:rPr lang="en-US" altLang="zh-CN" sz="14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𝑔</m:t>
                                  </m:r>
                                  <m:r>
                                    <a:rPr lang="en-US" altLang="zh-CN" sz="14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(</m:t>
                                  </m:r>
                                  <m:r>
                                    <a:rPr lang="en-US" altLang="zh-CN" sz="1400" b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𝐱</m:t>
                                  </m:r>
                                  <m:r>
                                    <a:rPr lang="en-US" altLang="zh-CN" sz="14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14D02E-16A8-E8DF-C8AE-F8DE09872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2225" y="1506618"/>
                <a:ext cx="2358413" cy="614014"/>
              </a:xfrm>
              <a:prstGeom prst="rect">
                <a:avLst/>
              </a:prstGeom>
              <a:blipFill>
                <a:blip r:embed="rId4"/>
                <a:stretch>
                  <a:fillRect l="-1070" t="-116000" b="-16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331797-75EB-6DA4-CF7E-8F3E4C256A3B}"/>
                  </a:ext>
                </a:extLst>
              </p:cNvPr>
              <p:cNvSpPr txBox="1"/>
              <p:nvPr/>
            </p:nvSpPr>
            <p:spPr>
              <a:xfrm>
                <a:off x="5356338" y="1995776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k</m:t>
                          </m:r>
                          <m: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+1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p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k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−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∇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L</m:t>
                          </m:r>
                        </m:e>
                        <m:sub>
                          <m:r>
                            <a:rPr lang="en-US" altLang="zh-CN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331797-75EB-6DA4-CF7E-8F3E4C256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338" y="1995776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 l="-5479" r="-93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9C204C-4AB6-C707-073D-B3F2409FB327}"/>
                  </a:ext>
                </a:extLst>
              </p:cNvPr>
              <p:cNvSpPr txBox="1"/>
              <p:nvPr/>
            </p:nvSpPr>
            <p:spPr>
              <a:xfrm>
                <a:off x="5075813" y="2617902"/>
                <a:ext cx="2389849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∇</m:t>
                      </m:r>
                      <m:sSub>
                        <m:sSubPr>
                          <m:ctrlPr>
                            <a:rPr lang="en-US" altLang="zh-CN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L</m:t>
                          </m:r>
                        </m:e>
                        <m:sub>
                          <m:r>
                            <a:rPr lang="en-US" altLang="zh-CN" b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</m:sub>
                      </m:sSub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 Light" charset="0"/>
                                              <a:cs typeface="Calibri Light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libri Light" charset="0"/>
                                              <a:cs typeface="Calibri Light" charset="0"/>
                                            </a:rPr>
                                            <m:t>𝐱</m:t>
                                          </m:r>
                                        </m:e>
                                      </m:d>
                                      <m: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𝑔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(</m:t>
                                      </m:r>
                                      <m:r>
                                        <a:rPr lang="en-US" altLang="zh-CN" b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𝐱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9C204C-4AB6-C707-073D-B3F2409FB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813" y="2617902"/>
                <a:ext cx="2389849" cy="914400"/>
              </a:xfrm>
              <a:prstGeom prst="rect">
                <a:avLst/>
              </a:prstGeom>
              <a:blipFill>
                <a:blip r:embed="rId6"/>
                <a:stretch>
                  <a:fillRect l="-3175" t="-49315" r="-4762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67E297E-CC5F-30D5-6807-4906CB54B5CD}"/>
              </a:ext>
            </a:extLst>
          </p:cNvPr>
          <p:cNvSpPr txBox="1"/>
          <p:nvPr/>
        </p:nvSpPr>
        <p:spPr>
          <a:xfrm>
            <a:off x="4986151" y="1294193"/>
            <a:ext cx="2871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Gradient Descent Algorithm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743F265-7B14-3681-65ED-8730B1AAE7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2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09" y="387371"/>
            <a:ext cx="8158929" cy="943718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Deep Learning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–</a:t>
            </a:r>
            <a:r>
              <a:rPr lang="zh-CN" altLang="en-US" b="1">
                <a:solidFill>
                  <a:srgbClr val="C00000"/>
                </a:solidFill>
              </a:rPr>
              <a:t> </a:t>
            </a:r>
            <a:r>
              <a:rPr lang="en-US" altLang="zh-CN" b="1">
                <a:solidFill>
                  <a:srgbClr val="C00000"/>
                </a:solidFill>
              </a:rPr>
              <a:t>Supervised Learning as an example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E8D52-A82C-9CD7-419D-DFB6D17D471D}"/>
              </a:ext>
            </a:extLst>
          </p:cNvPr>
          <p:cNvSpPr txBox="1"/>
          <p:nvPr/>
        </p:nvSpPr>
        <p:spPr>
          <a:xfrm>
            <a:off x="1833885" y="3180221"/>
            <a:ext cx="20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</a:t>
            </a:r>
            <a:r>
              <a:rPr lang="en-US" i="1" dirty="0"/>
              <a:t>Neuron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07A04-EE28-E953-577C-AC9DE721258F}"/>
              </a:ext>
            </a:extLst>
          </p:cNvPr>
          <p:cNvSpPr txBox="1"/>
          <p:nvPr/>
        </p:nvSpPr>
        <p:spPr>
          <a:xfrm>
            <a:off x="3154807" y="3181100"/>
            <a:ext cx="3737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Mathematical Model of a </a:t>
            </a:r>
            <a:r>
              <a:rPr lang="en-US" i="1" dirty="0"/>
              <a:t>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573268-D428-98D9-2578-BF08991FA14F}"/>
                  </a:ext>
                </a:extLst>
              </p:cNvPr>
              <p:cNvSpPr txBox="1"/>
              <p:nvPr/>
            </p:nvSpPr>
            <p:spPr>
              <a:xfrm>
                <a:off x="3099906" y="3667380"/>
                <a:ext cx="208944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𝐲</m:t>
                      </m:r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=</m:t>
                      </m:r>
                      <m:r>
                        <a:rPr lang="en-US" altLang="zh-CN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𝑓</m:t>
                      </m:r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(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1" i="0" smtClean="0">
                              <a:solidFill>
                                <a:srgbClr val="003478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𝐰</m:t>
                          </m:r>
                          <m:r>
                            <a:rPr lang="en-US" altLang="zh-CN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𝐱</m:t>
                          </m:r>
                          <m: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+</m:t>
                          </m:r>
                          <m:r>
                            <a:rPr lang="en-US" altLang="zh-CN" b="1" i="0" smtClean="0">
                              <a:solidFill>
                                <a:srgbClr val="489337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𝐛</m:t>
                          </m:r>
                        </m:e>
                      </m:nary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573268-D428-98D9-2578-BF08991FA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906" y="3667380"/>
                <a:ext cx="2089440" cy="914400"/>
              </a:xfrm>
              <a:prstGeom prst="rect">
                <a:avLst/>
              </a:prstGeom>
              <a:blipFill>
                <a:blip r:embed="rId2"/>
                <a:stretch>
                  <a:fillRect l="-3636" t="-106849" b="-120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E7B9EFB-8FE1-619F-EC6E-03F3F3975F09}"/>
              </a:ext>
            </a:extLst>
          </p:cNvPr>
          <p:cNvSpPr txBox="1"/>
          <p:nvPr/>
        </p:nvSpPr>
        <p:spPr>
          <a:xfrm>
            <a:off x="3867346" y="4397114"/>
            <a:ext cx="20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Weights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EDD0E-A852-5C53-6CBA-6D9487ACEE1D}"/>
              </a:ext>
            </a:extLst>
          </p:cNvPr>
          <p:cNvSpPr txBox="1"/>
          <p:nvPr/>
        </p:nvSpPr>
        <p:spPr>
          <a:xfrm>
            <a:off x="5189346" y="4397114"/>
            <a:ext cx="20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89337"/>
                </a:solidFill>
              </a:rPr>
              <a:t>Biases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8059A7-7CED-58FD-51B9-B0E012FA11F7}"/>
              </a:ext>
            </a:extLst>
          </p:cNvPr>
          <p:cNvCxnSpPr>
            <a:cxnSpLocks/>
          </p:cNvCxnSpPr>
          <p:nvPr/>
        </p:nvCxnSpPr>
        <p:spPr>
          <a:xfrm flipH="1">
            <a:off x="4257943" y="4088220"/>
            <a:ext cx="57118" cy="345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5545C2-53CF-A6CC-9363-4CAF0D36D843}"/>
              </a:ext>
            </a:extLst>
          </p:cNvPr>
          <p:cNvCxnSpPr>
            <a:cxnSpLocks/>
          </p:cNvCxnSpPr>
          <p:nvPr/>
        </p:nvCxnSpPr>
        <p:spPr>
          <a:xfrm>
            <a:off x="4912066" y="4088220"/>
            <a:ext cx="562558" cy="345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2" name="Picture 8" descr="The Concept of Artificial Neurons (Perceptrons) in Neural Networks | by  Rukshan Pramoditha | Towards Data Science">
            <a:extLst>
              <a:ext uri="{FF2B5EF4-FFF2-40B4-BE49-F238E27FC236}">
                <a16:creationId xmlns:a16="http://schemas.microsoft.com/office/drawing/2014/main" id="{9BC278A1-E3F0-ED6F-E532-F66D0A22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33" y="988382"/>
            <a:ext cx="4835047" cy="20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E93303F-6A11-E177-DB89-A4C0BF8E6B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domain.</a:t>
            </a:r>
            <a:endParaRPr lang="en-US" sz="1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2CB22B-7A56-2E97-433B-293DC19F2AF2}"/>
              </a:ext>
            </a:extLst>
          </p:cNvPr>
          <p:cNvSpPr txBox="1"/>
          <p:nvPr/>
        </p:nvSpPr>
        <p:spPr>
          <a:xfrm>
            <a:off x="6272854" y="1562139"/>
            <a:ext cx="2120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Convolution </a:t>
            </a:r>
          </a:p>
          <a:p>
            <a:pPr algn="ctr"/>
            <a:r>
              <a:rPr lang="en-US" dirty="0"/>
              <a:t>+ </a:t>
            </a:r>
          </a:p>
          <a:p>
            <a:pPr algn="ctr"/>
            <a:r>
              <a:rPr lang="en-US" dirty="0"/>
              <a:t>Nonlinear</a:t>
            </a:r>
            <a:r>
              <a:rPr lang="zh-CN" altLang="en-US" dirty="0"/>
              <a:t> </a:t>
            </a:r>
            <a:r>
              <a:rPr lang="en-US" dirty="0"/>
              <a:t>Activation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8EAC9F-4DEA-8248-1A75-77B333F521E5}"/>
                  </a:ext>
                </a:extLst>
              </p:cNvPr>
              <p:cNvSpPr txBox="1"/>
              <p:nvPr/>
            </p:nvSpPr>
            <p:spPr>
              <a:xfrm>
                <a:off x="3860626" y="892616"/>
                <a:ext cx="5172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𝐱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8EAC9F-4DEA-8248-1A75-77B333F5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626" y="892616"/>
                <a:ext cx="51725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23C672-E478-0FEA-D104-E0D10B4148EA}"/>
                  </a:ext>
                </a:extLst>
              </p:cNvPr>
              <p:cNvSpPr txBox="1"/>
              <p:nvPr/>
            </p:nvSpPr>
            <p:spPr>
              <a:xfrm>
                <a:off x="4256594" y="1224422"/>
                <a:ext cx="5172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solidFill>
                            <a:srgbClr val="003478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𝐰</m:t>
                      </m:r>
                    </m:oMath>
                  </m:oMathPara>
                </a14:m>
                <a:endParaRPr lang="en-US" dirty="0">
                  <a:solidFill>
                    <a:srgbClr val="003478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23C672-E478-0FEA-D104-E0D10B41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94" y="1224422"/>
                <a:ext cx="51725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Sigmoid function - Wikipedia">
            <a:extLst>
              <a:ext uri="{FF2B5EF4-FFF2-40B4-BE49-F238E27FC236}">
                <a16:creationId xmlns:a16="http://schemas.microsoft.com/office/drawing/2014/main" id="{D420F4E9-36CE-6F1F-EA1F-5E25DF48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66" y="2653436"/>
            <a:ext cx="628362" cy="4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6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1C28EE-D31D-52CE-4D3C-E88728C06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509" y="387371"/>
            <a:ext cx="8158929" cy="943718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Deep Learning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–</a:t>
            </a:r>
            <a:r>
              <a:rPr lang="zh-CN" altLang="en-US">
                <a:solidFill>
                  <a:srgbClr val="C00000"/>
                </a:solidFill>
              </a:rPr>
              <a:t> </a:t>
            </a:r>
            <a:r>
              <a:rPr lang="en-US" altLang="zh-CN">
                <a:solidFill>
                  <a:srgbClr val="C00000"/>
                </a:solidFill>
              </a:rPr>
              <a:t>Supervised Learning as an example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35CDC-AFE8-946B-83F3-93F09A6B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32C0-45F3-49F7-8962-3AD7701CBA4A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573268-D428-98D9-2578-BF08991FA14F}"/>
                  </a:ext>
                </a:extLst>
              </p:cNvPr>
              <p:cNvSpPr txBox="1"/>
              <p:nvPr/>
            </p:nvSpPr>
            <p:spPr>
              <a:xfrm>
                <a:off x="2263896" y="3406889"/>
                <a:ext cx="208944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𝐲</m:t>
                      </m:r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=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𝑓</m:t>
                      </m:r>
                      <m:r>
                        <a:rPr lang="en-US" altLang="zh-CN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(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𝐰𝐱</m:t>
                          </m:r>
                          <m:r>
                            <a:rPr lang="en-US" altLang="zh-CN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+</m:t>
                          </m:r>
                          <m:r>
                            <a:rPr lang="en-US" altLang="zh-CN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𝐛</m:t>
                          </m:r>
                        </m:e>
                      </m:nary>
                      <m:r>
                        <a:rPr lang="en-US" altLang="zh-CN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  <a:p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573268-D428-98D9-2578-BF08991FA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6" y="3406889"/>
                <a:ext cx="2089440" cy="914400"/>
              </a:xfrm>
              <a:prstGeom prst="rect">
                <a:avLst/>
              </a:prstGeom>
              <a:blipFill>
                <a:blip r:embed="rId2"/>
                <a:stretch>
                  <a:fillRect l="-3636" t="-106849" b="-120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DEC7C06-9DAF-AB3A-893D-70B3D994CB60}"/>
              </a:ext>
            </a:extLst>
          </p:cNvPr>
          <p:cNvSpPr txBox="1"/>
          <p:nvPr/>
        </p:nvSpPr>
        <p:spPr>
          <a:xfrm>
            <a:off x="2634665" y="2659017"/>
            <a:ext cx="20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Loss Curve</a:t>
            </a:r>
          </a:p>
        </p:txBody>
      </p:sp>
      <p:pic>
        <p:nvPicPr>
          <p:cNvPr id="9" name="Picture 2" descr="Gradient Descent in Machine Learning - Javatpoint">
            <a:extLst>
              <a:ext uri="{FF2B5EF4-FFF2-40B4-BE49-F238E27FC236}">
                <a16:creationId xmlns:a16="http://schemas.microsoft.com/office/drawing/2014/main" id="{F8CC7D06-E6C5-DBEF-8744-09BC8C0C0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b="19001"/>
          <a:stretch/>
        </p:blipFill>
        <p:spPr bwMode="auto">
          <a:xfrm>
            <a:off x="2394216" y="898074"/>
            <a:ext cx="2060086" cy="16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C33A91-19C7-5068-2CB4-64190F769EA3}"/>
                  </a:ext>
                </a:extLst>
              </p:cNvPr>
              <p:cNvSpPr txBox="1"/>
              <p:nvPr/>
            </p:nvSpPr>
            <p:spPr>
              <a:xfrm>
                <a:off x="4205392" y="2259298"/>
                <a:ext cx="3838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𝐰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C33A91-19C7-5068-2CB4-64190F769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392" y="2259298"/>
                <a:ext cx="38381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967C0E-2AB9-3B49-41C5-6B5ABCC5A7CA}"/>
                  </a:ext>
                </a:extLst>
              </p:cNvPr>
              <p:cNvSpPr txBox="1"/>
              <p:nvPr/>
            </p:nvSpPr>
            <p:spPr>
              <a:xfrm>
                <a:off x="0" y="804685"/>
                <a:ext cx="3014502" cy="614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i="1">
                          <a:latin typeface="Cambria Math" panose="02040503050406030204" pitchFamily="18" charset="0"/>
                          <a:cs typeface="Calibri Light" charset="0"/>
                        </a:rPr>
                        <m:t>L</m:t>
                      </m:r>
                      <m:r>
                        <a:rPr lang="en-US" altLang="zh-CN" sz="1400" b="0" i="1"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𝐲</m:t>
                                  </m:r>
                                  <m:r>
                                    <a:rPr lang="en-US" altLang="zh-CN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−</m:t>
                                  </m:r>
                                  <m:r>
                                    <a:rPr lang="en-US" altLang="zh-CN" sz="14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𝑔</m:t>
                                  </m:r>
                                  <m:r>
                                    <a:rPr lang="en-US" altLang="zh-CN" sz="14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(</m:t>
                                  </m:r>
                                  <m:r>
                                    <a:rPr lang="en-US" altLang="zh-CN" sz="1400" b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𝐱</m:t>
                                  </m:r>
                                  <m:r>
                                    <a:rPr lang="en-US" altLang="zh-CN" sz="1400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 Light" charset="0"/>
                                      <a:cs typeface="Calibri Light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967C0E-2AB9-3B49-41C5-6B5ABCC5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04685"/>
                <a:ext cx="3014502" cy="614014"/>
              </a:xfrm>
              <a:prstGeom prst="rect">
                <a:avLst/>
              </a:prstGeom>
              <a:blipFill>
                <a:blip r:embed="rId5"/>
                <a:stretch>
                  <a:fillRect t="-118367" b="-17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53F63C-AB56-CC65-9FAD-C7AF2E598352}"/>
                  </a:ext>
                </a:extLst>
              </p:cNvPr>
              <p:cNvSpPr txBox="1"/>
              <p:nvPr/>
            </p:nvSpPr>
            <p:spPr>
              <a:xfrm>
                <a:off x="2394216" y="4100160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 Light" charset="0"/>
                              <a:cs typeface="Calibri Light" charset="0"/>
                            </a:rPr>
                          </m:ctrlPr>
                        </m:d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 Light" charset="0"/>
                              <a:cs typeface="Calibri Light" charset="0"/>
                            </a:rPr>
                            <m:t>𝐳</m:t>
                          </m:r>
                        </m:e>
                      </m:d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fPr>
                        <m:num>
                          <m: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altLang="zh-CN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altLang="zh-CN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−</m:t>
                              </m:r>
                              <m:r>
                                <a:rPr lang="en-US" altLang="zh-CN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  <m:t>𝐳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53F63C-AB56-CC65-9FAD-C7AF2E598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216" y="4100160"/>
                <a:ext cx="914400" cy="914400"/>
              </a:xfrm>
              <a:prstGeom prst="rect">
                <a:avLst/>
              </a:prstGeom>
              <a:blipFill>
                <a:blip r:embed="rId6"/>
                <a:stretch>
                  <a:fillRect l="-10959" t="-4110" r="-6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569B2407-66A0-7F38-1EFE-D5AD5C3C391D}"/>
              </a:ext>
            </a:extLst>
          </p:cNvPr>
          <p:cNvSpPr txBox="1"/>
          <p:nvPr/>
        </p:nvSpPr>
        <p:spPr>
          <a:xfrm>
            <a:off x="4109544" y="4196564"/>
            <a:ext cx="20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Activation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64E95F3-9C5F-F0B7-81A7-712C669F1ADD}"/>
                  </a:ext>
                </a:extLst>
              </p:cNvPr>
              <p:cNvSpPr txBox="1"/>
              <p:nvPr/>
            </p:nvSpPr>
            <p:spPr>
              <a:xfrm>
                <a:off x="4589203" y="1340665"/>
                <a:ext cx="2389849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∇</m:t>
                      </m:r>
                      <m:sSub>
                        <m:sSubPr>
                          <m:ctrlPr>
                            <a:rPr lang="en-US" altLang="zh-CN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L</m:t>
                          </m:r>
                        </m:e>
                        <m:sub>
                          <m:r>
                            <a:rPr lang="en-US" altLang="zh-CN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𝐰</m:t>
                          </m:r>
                        </m:sub>
                      </m:sSub>
                      <m:r>
                        <a:rPr lang="en-US" altLang="zh-CN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Calibri Light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cs typeface="Calibri Light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𝑓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(</m:t>
                                      </m:r>
                                      <m:nary>
                                        <m:naryPr>
                                          <m:chr m:val="∑"/>
                                          <m:subHide m:val="on"/>
                                          <m:supHide m:val="on"/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 Light" charset="0"/>
                                            </a:rPr>
                                          </m:ctrlPr>
                                        </m:naryPr>
                                        <m:sub/>
                                        <m:sup/>
                                        <m:e>
                                          <m:r>
                                            <a:rPr lang="en-US" altLang="zh-CN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 Light" charset="0"/>
                                            </a:rPr>
                                            <m:t>𝐰𝐱</m:t>
                                          </m:r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 Light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zh-CN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 Light" charset="0"/>
                                            </a:rPr>
                                            <m:t>𝐛</m:t>
                                          </m:r>
                                        </m:e>
                                      </m:nary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)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𝑔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(</m:t>
                                      </m:r>
                                      <m:r>
                                        <a:rPr lang="en-US" altLang="zh-CN" b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𝐱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 Light" charset="0"/>
                                          <a:cs typeface="Calibri Light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Calibri Light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𝐰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64E95F3-9C5F-F0B7-81A7-712C669F1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203" y="1340665"/>
                <a:ext cx="2389849" cy="914400"/>
              </a:xfrm>
              <a:prstGeom prst="rect">
                <a:avLst/>
              </a:prstGeom>
              <a:blipFill>
                <a:blip r:embed="rId7"/>
                <a:stretch>
                  <a:fillRect l="-3175" t="-49315" r="-39683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EA4146-62E5-4C65-9D6B-2FD47A1AFA8F}"/>
                  </a:ext>
                </a:extLst>
              </p:cNvPr>
              <p:cNvSpPr txBox="1"/>
              <p:nvPr/>
            </p:nvSpPr>
            <p:spPr>
              <a:xfrm>
                <a:off x="5554822" y="2201817"/>
                <a:ext cx="914400" cy="914400"/>
              </a:xfrm>
              <a:prstGeom prst="rect">
                <a:avLst/>
              </a:prstGeom>
            </p:spPr>
            <p:txBody>
              <a:bodyPr vert="horz" wrap="none" lIns="0" tIns="0" rIns="0" bIns="0" spcCol="385658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pPr>
                        <m:e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𝐰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k</m:t>
                          </m:r>
                          <m:r>
                            <a:rPr lang="en-US" altLang="zh-CN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+1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</m:ctrlPr>
                        </m:sSupPr>
                        <m:e>
                          <m:r>
                            <a:rPr lang="en-US" altLang="zh-CN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𝐰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Calibri Light" charset="0"/>
                            </a:rPr>
                            <m:t>k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Calibri Light" charset="0"/>
                        </a:rPr>
                        <m:t>−</m:t>
                      </m:r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𝜂</m:t>
                      </m:r>
                      <m:r>
                        <m:rPr>
                          <m:sty m:val="p"/>
                        </m:rPr>
                        <a:rPr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∇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L</m:t>
                          </m:r>
                        </m:e>
                        <m:sub>
                          <m:r>
                            <a:rPr lang="en-US" altLang="zh-CN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𝐰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EA4146-62E5-4C65-9D6B-2FD47A1AF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822" y="2201817"/>
                <a:ext cx="914400" cy="914400"/>
              </a:xfrm>
              <a:prstGeom prst="rect">
                <a:avLst/>
              </a:prstGeom>
              <a:blipFill>
                <a:blip r:embed="rId8"/>
                <a:stretch>
                  <a:fillRect l="-6849" t="-2740" r="-1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62253F-0211-F092-1D6D-7465B30744C5}"/>
                  </a:ext>
                </a:extLst>
              </p:cNvPr>
              <p:cNvSpPr txBox="1"/>
              <p:nvPr/>
            </p:nvSpPr>
            <p:spPr>
              <a:xfrm>
                <a:off x="4183222" y="2963076"/>
                <a:ext cx="4572000" cy="666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L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𝐰</m:t>
                          </m:r>
                        </m:den>
                      </m:f>
                      <m:r>
                        <a:rPr lang="en-US" altLang="zh-CN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L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𝐲</m:t>
                          </m:r>
                        </m:den>
                      </m:f>
                      <m:r>
                        <a:rPr lang="en-US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𝐲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𝜕</m:t>
                          </m:r>
                          <m:r>
                            <a:rPr lang="en-US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charset="0"/>
                            </a:rPr>
                            <m:t>𝐰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62253F-0211-F092-1D6D-7465B3074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222" y="2963076"/>
                <a:ext cx="4572000" cy="666593"/>
              </a:xfrm>
              <a:prstGeom prst="rect">
                <a:avLst/>
              </a:prstGeom>
              <a:blipFill>
                <a:blip r:embed="rId9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6A702631-6186-5395-6D9E-8567776E9C36}"/>
              </a:ext>
            </a:extLst>
          </p:cNvPr>
          <p:cNvSpPr txBox="1"/>
          <p:nvPr/>
        </p:nvSpPr>
        <p:spPr>
          <a:xfrm>
            <a:off x="7366844" y="3116217"/>
            <a:ext cx="208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Chain</a:t>
            </a:r>
            <a:r>
              <a:rPr lang="zh-CN" altLang="en-US"/>
              <a:t> </a:t>
            </a:r>
            <a:r>
              <a:rPr lang="en-US" altLang="zh-CN"/>
              <a:t>Rule</a:t>
            </a:r>
            <a:endParaRPr lang="en-US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C6B8501-BAB8-7234-5DE6-C19A7D7D0A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509" y="4765110"/>
            <a:ext cx="2298746" cy="255600"/>
          </a:xfrm>
        </p:spPr>
        <p:txBody>
          <a:bodyPr/>
          <a:lstStyle/>
          <a:p>
            <a:r>
              <a:rPr lang="en-US" sz="1200"/>
              <a:t>Image Credits</a:t>
            </a:r>
            <a:r>
              <a:rPr lang="en-US" altLang="zh-CN" sz="1200"/>
              <a:t>:</a:t>
            </a:r>
            <a:r>
              <a:rPr lang="zh-CN" altLang="en-US" sz="1200"/>
              <a:t> </a:t>
            </a:r>
            <a:r>
              <a:rPr lang="en-US" altLang="zh-CN" sz="1200"/>
              <a:t>In the public domain.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524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er_solutions_16by9">
  <a:themeElements>
    <a:clrScheme name="Customer_solutions_color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5A8B"/>
      </a:accent1>
      <a:accent2>
        <a:srgbClr val="0089C4"/>
      </a:accent2>
      <a:accent3>
        <a:srgbClr val="72B5CC"/>
      </a:accent3>
      <a:accent4>
        <a:srgbClr val="1E9D8B"/>
      </a:accent4>
      <a:accent5>
        <a:srgbClr val="156570"/>
      </a:accent5>
      <a:accent6>
        <a:srgbClr val="B6BF00"/>
      </a:accent6>
      <a:hlink>
        <a:srgbClr val="0089C4"/>
      </a:hlink>
      <a:folHlink>
        <a:srgbClr val="631D76"/>
      </a:folHlink>
    </a:clrScheme>
    <a:fontScheme name="PhilipsTheme_fonts_2.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0" rIns="0" bIns="0" spcCol="385658" rtlCol="0">
        <a:noAutofit/>
      </a:bodyPr>
      <a:lstStyle>
        <a:defPPr>
          <a:defRPr smtClean="0">
            <a:solidFill>
              <a:schemeClr val="bg1"/>
            </a:solidFill>
            <a:latin typeface="Calibri Light" charset="0"/>
            <a:ea typeface="Calibri Light" charset="0"/>
            <a:cs typeface="Calibri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ustomer_solutions_16by9" id="{A5153131-6F73-4869-A5A1-1C2BCCD214E9}" vid="{369ECF0D-294F-4D64-A167-DE4CEC15D8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e40374fb-a6cc-4854-989f-c1d94a7967ee" ContentTypeId="0x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6D9A8A70CB8944BCB95DDBCB178C90" ma:contentTypeVersion="2" ma:contentTypeDescription="Create a new document." ma:contentTypeScope="" ma:versionID="6888858dafea5a79bed148a0180c0fe0">
  <xsd:schema xmlns:xsd="http://www.w3.org/2001/XMLSchema" xmlns:xs="http://www.w3.org/2001/XMLSchema" xmlns:p="http://schemas.microsoft.com/office/2006/metadata/properties" xmlns:ns2="7f4d4087-c7de-4a4c-a43d-cb5e66af6b4b" targetNamespace="http://schemas.microsoft.com/office/2006/metadata/properties" ma:root="true" ma:fieldsID="c33981f1756bb0478439dbf7a456043e" ns2:_="">
    <xsd:import namespace="7f4d4087-c7de-4a4c-a43d-cb5e66af6b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4d4087-c7de-4a4c-a43d-cb5e66af6b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4FFC75-551B-4A97-A0A6-49AABEB93E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655FA7-96BB-4326-B5EE-236932D541C6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9B90E30-BEEB-45FD-AC53-8F99DF400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4d4087-c7de-4a4c-a43d-cb5e66af6b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8900B68-BF31-4E6D-B1DE-B005356FFE8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8961dec-1250-4610-9aae-2700806d1e8e"/>
    <ds:schemaRef ds:uri="http://schemas.microsoft.com/office/2006/documentManagement/types"/>
    <ds:schemaRef ds:uri="http://purl.org/dc/elements/1.1/"/>
    <ds:schemaRef ds:uri="783cec8d-96c2-42fe-a818-72a4c3a4709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11049</TotalTime>
  <Words>1738</Words>
  <Application>Microsoft Macintosh PowerPoint</Application>
  <PresentationFormat>On-screen Show (16:9)</PresentationFormat>
  <Paragraphs>289</Paragraphs>
  <Slides>34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source-serif-pro</vt:lpstr>
      <vt:lpstr>system-ui</vt:lpstr>
      <vt:lpstr>Arial</vt:lpstr>
      <vt:lpstr>Calibri</vt:lpstr>
      <vt:lpstr>Calibri Light</vt:lpstr>
      <vt:lpstr>Cambria Math</vt:lpstr>
      <vt:lpstr>Wingdings</vt:lpstr>
      <vt:lpstr>customer_solutions_16by9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Philips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Kraaijenhagen</dc:creator>
  <cp:lastModifiedBy>JiaBruce</cp:lastModifiedBy>
  <cp:revision>1360</cp:revision>
  <cp:lastPrinted>2023-03-21T09:45:29Z</cp:lastPrinted>
  <dcterms:created xsi:type="dcterms:W3CDTF">2018-05-31T12:58:04Z</dcterms:created>
  <dcterms:modified xsi:type="dcterms:W3CDTF">2023-09-22T18:44:41Z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0x010100D76D9A8A70CB8944BCB95DDBCB178C90</vt:lpwstr>
  </property>
</Properties>
</file>